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141412669" r:id="rId3"/>
    <p:sldId id="2141412766" r:id="rId4"/>
    <p:sldId id="2141412716" r:id="rId5"/>
    <p:sldId id="2141412718" r:id="rId6"/>
    <p:sldId id="257" r:id="rId7"/>
    <p:sldId id="2141412769" r:id="rId8"/>
    <p:sldId id="2141412770" r:id="rId9"/>
    <p:sldId id="2141412728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2F4"/>
    <a:srgbClr val="FA8E49"/>
    <a:srgbClr val="8963D2"/>
    <a:srgbClr val="000000"/>
    <a:srgbClr val="00C0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1418" autoAdjust="0"/>
  </p:normalViewPr>
  <p:slideViewPr>
    <p:cSldViewPr snapToGrid="0">
      <p:cViewPr varScale="1">
        <p:scale>
          <a:sx n="99" d="100"/>
          <a:sy n="99" d="100"/>
        </p:scale>
        <p:origin x="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F627F-C51F-4E95-AAF3-0ECA3418D2C3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5CF40-C8F7-4DE1-8E5B-4C271DF4F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721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0AB66-0395-4C11-8497-D0EC90B679B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  <a:sym typeface="proxima nova rg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elvetica"/>
              <a:sym typeface="proxima nova rg"/>
            </a:endParaRPr>
          </a:p>
        </p:txBody>
      </p:sp>
    </p:spTree>
    <p:extLst>
      <p:ext uri="{BB962C8B-B14F-4D97-AF65-F5344CB8AC3E}">
        <p14:creationId xmlns:p14="http://schemas.microsoft.com/office/powerpoint/2010/main" val="2461567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5CF40-C8F7-4DE1-8E5B-4C271DF4FFC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83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21AF0-B825-4E94-9DF3-F9A676D0BA9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580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5CF40-C8F7-4DE1-8E5B-4C271DF4FFC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848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37FFD-857E-B8D4-1980-68614A08D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2D2F65B-167B-D510-414D-C83C5BEC3D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D5FB188-4601-3A17-96FA-FA48357EFA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BE4AC2-9F99-86D9-DDA5-11FCDEEF8D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5CF40-C8F7-4DE1-8E5B-4C271DF4FFC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647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5CF40-C8F7-4DE1-8E5B-4C271DF4FFC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0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C46E5-7104-8647-3828-7F745CA5C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DA058F-F223-13CD-82C8-5C6035F19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05A8FA-4807-4C66-4FFD-A1A01D685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1B8-45AC-47C1-9A4B-10B05410AFD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D2FE81-83CC-33A2-C773-54A95D34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1BECA-E84B-13B1-8872-AD819DC13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83F87-7F7D-4871-9F26-E18A690AF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543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AFDA7-4484-77E7-2D91-0664C374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2B9E31-37DC-AA70-DBC9-05073B8B58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33975A-2D4F-2BC6-F91B-5352F3BF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1B8-45AC-47C1-9A4B-10B05410AFD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7F16B6-182E-99E7-4FEB-851541BB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4CCD14-E5F5-BAE7-1205-5CA79975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83F87-7F7D-4871-9F26-E18A690AF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79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FBF97B-4C62-3CAC-7485-C978CC5C1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EC117E-ABB2-9D1D-495E-D693BBCC2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E5EBBC-14E0-2E3D-DDB1-C4022FFE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1B8-45AC-47C1-9A4B-10B05410AFD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0147E1-1E8C-74C4-E112-4037F046A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7CF8E2-D28D-7602-2764-021928821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83F87-7F7D-4871-9F26-E18A690AF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371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485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04858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8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8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528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Заголовок 1"/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48595" name="Объект 2"/>
          <p:cNvSpPr>
            <a:spLocks noGrp="1"/>
          </p:cNvSpPr>
          <p:nvPr>
            <p:ph idx="1" hasCustomPrompt="1"/>
          </p:nvPr>
        </p:nvSpPr>
        <p:spPr>
          <a:xfrm>
            <a:off x="504913" y="1254642"/>
            <a:ext cx="11177187" cy="5101708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</a:lvl2pPr>
            <a:lvl3pPr marL="1143000" indent="-228600">
              <a:buFont typeface="Wingdings" panose="05000000000000000000" pitchFamily="2" charset="2"/>
              <a:buChar char="§"/>
            </a:lvl3pPr>
            <a:lvl4pPr marL="1600200" indent="-228600">
              <a:buFont typeface="Wingdings" panose="05000000000000000000" pitchFamily="2" charset="2"/>
              <a:buChar char="§"/>
            </a:lvl4pPr>
            <a:lvl5pPr marL="2057400" indent="-228600">
              <a:buFont typeface="Wingdings" panose="05000000000000000000" pitchFamily="2" charset="2"/>
              <a:buChar char="§"/>
            </a:lvl5pPr>
          </a:lstStyle>
          <a:p>
            <a:pPr lvl="0"/>
            <a:r>
              <a:rPr lang="ru-RU" dirty="0"/>
              <a:t>Текст, график, таблица, видео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4612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Слайд переб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Заголовок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745304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48698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56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882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504913" y="1263909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800100" indent="-342900">
              <a:buFont typeface="Wingdings" panose="05000000000000000000" pitchFamily="2" charset="2"/>
              <a:buChar char="§"/>
            </a:lvl2pPr>
            <a:lvl3pPr marL="1257300" indent="-342900">
              <a:buFont typeface="Wingdings" panose="05000000000000000000" pitchFamily="2" charset="2"/>
              <a:buChar char="§"/>
            </a:lvl3pPr>
            <a:lvl4pPr marL="1657350" indent="-285750">
              <a:buFont typeface="Wingdings" panose="05000000000000000000" pitchFamily="2" charset="2"/>
              <a:buChar char="§"/>
            </a:lvl4pPr>
            <a:lvl5pPr marL="2114550" indent="-285750">
              <a:buFont typeface="Wingdings" panose="05000000000000000000" pitchFamily="2" charset="2"/>
              <a:buChar char="§"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1048700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838913" y="1263908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</a:lvl2pPr>
            <a:lvl3pPr marL="1143000" indent="-228600">
              <a:buFont typeface="Wingdings" panose="05000000000000000000" pitchFamily="2" charset="2"/>
              <a:buChar char="§"/>
            </a:lvl3pPr>
            <a:lvl4pPr marL="1600200" indent="-228600">
              <a:buFont typeface="Wingdings" panose="05000000000000000000" pitchFamily="2" charset="2"/>
              <a:buChar char="§"/>
            </a:lvl4pPr>
            <a:lvl5pPr marL="2057400" indent="-228600">
              <a:buFont typeface="Wingdings" panose="05000000000000000000" pitchFamily="2" charset="2"/>
              <a:buChar char="§"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1048701" name="Заголовок 1"/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2783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Текст 3"/>
          <p:cNvSpPr>
            <a:spLocks noGrp="1"/>
          </p:cNvSpPr>
          <p:nvPr>
            <p:ph type="body" sz="half" idx="2"/>
          </p:nvPr>
        </p:nvSpPr>
        <p:spPr>
          <a:xfrm>
            <a:off x="504914" y="2059536"/>
            <a:ext cx="4588081" cy="42968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03" name="Объект 3"/>
          <p:cNvSpPr>
            <a:spLocks noGrp="1"/>
          </p:cNvSpPr>
          <p:nvPr>
            <p:ph sz="half" idx="10" hasCustomPrompt="1"/>
          </p:nvPr>
        </p:nvSpPr>
        <p:spPr>
          <a:xfrm>
            <a:off x="5300330" y="512747"/>
            <a:ext cx="6262130" cy="5843603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</a:lvl2pPr>
            <a:lvl3pPr marL="1143000" indent="-228600">
              <a:buFont typeface="Wingdings" panose="05000000000000000000" pitchFamily="2" charset="2"/>
              <a:buChar char="§"/>
            </a:lvl3pPr>
            <a:lvl4pPr marL="1600200" indent="-228600">
              <a:buFont typeface="Wingdings" panose="05000000000000000000" pitchFamily="2" charset="2"/>
              <a:buChar char="§"/>
            </a:lvl4pPr>
            <a:lvl5pPr marL="2057400" indent="-228600">
              <a:buFont typeface="Wingdings" panose="05000000000000000000" pitchFamily="2" charset="2"/>
              <a:buChar char="§"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1048704" name="Заголовок 1"/>
          <p:cNvSpPr txBox="1"/>
          <p:nvPr userDrawn="1"/>
        </p:nvSpPr>
        <p:spPr>
          <a:xfrm>
            <a:off x="504914" y="365126"/>
            <a:ext cx="4588082" cy="1694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32857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Объект 3"/>
          <p:cNvSpPr>
            <a:spLocks noGrp="1"/>
          </p:cNvSpPr>
          <p:nvPr>
            <p:ph sz="half" idx="2"/>
          </p:nvPr>
        </p:nvSpPr>
        <p:spPr>
          <a:xfrm>
            <a:off x="504912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</a:lvl2pPr>
            <a:lvl3pPr marL="1143000" indent="-228600">
              <a:buFont typeface="Wingdings" panose="05000000000000000000" pitchFamily="2" charset="2"/>
              <a:buChar char="§"/>
            </a:lvl3pPr>
            <a:lvl4pPr marL="1600200" indent="-228600">
              <a:buFont typeface="Wingdings" panose="05000000000000000000" pitchFamily="2" charset="2"/>
              <a:buChar char="§"/>
            </a:lvl4pPr>
            <a:lvl5pPr marL="2057400" indent="-228600">
              <a:buFont typeface="Wingdings" panose="05000000000000000000" pitchFamily="2" charset="2"/>
              <a:buChar char="§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91" name="Текст 10"/>
          <p:cNvSpPr>
            <a:spLocks noGrp="1"/>
          </p:cNvSpPr>
          <p:nvPr>
            <p:ph type="body" sz="quarter" idx="12" hasCustomPrompt="1"/>
          </p:nvPr>
        </p:nvSpPr>
        <p:spPr>
          <a:xfrm>
            <a:off x="504912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48692" name="Заголовок 1"/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48693" name="Объект 3"/>
          <p:cNvSpPr>
            <a:spLocks noGrp="1"/>
          </p:cNvSpPr>
          <p:nvPr>
            <p:ph sz="half" idx="13"/>
          </p:nvPr>
        </p:nvSpPr>
        <p:spPr>
          <a:xfrm>
            <a:off x="4310285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</a:lvl2pPr>
            <a:lvl3pPr marL="1143000" indent="-228600">
              <a:buFont typeface="Wingdings" panose="05000000000000000000" pitchFamily="2" charset="2"/>
              <a:buChar char="§"/>
            </a:lvl3pPr>
            <a:lvl4pPr marL="1600200" indent="-228600">
              <a:buFont typeface="Wingdings" panose="05000000000000000000" pitchFamily="2" charset="2"/>
              <a:buChar char="§"/>
            </a:lvl4pPr>
            <a:lvl5pPr marL="2057400" indent="-228600">
              <a:buFont typeface="Wingdings" panose="05000000000000000000" pitchFamily="2" charset="2"/>
              <a:buChar char="§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48694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4310121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48695" name="Объект 3"/>
          <p:cNvSpPr>
            <a:spLocks noGrp="1"/>
          </p:cNvSpPr>
          <p:nvPr>
            <p:ph sz="half" idx="15"/>
          </p:nvPr>
        </p:nvSpPr>
        <p:spPr>
          <a:xfrm>
            <a:off x="8115494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</a:lvl2pPr>
            <a:lvl3pPr marL="1143000" indent="-228600">
              <a:buFont typeface="Wingdings" panose="05000000000000000000" pitchFamily="2" charset="2"/>
              <a:buChar char="§"/>
            </a:lvl3pPr>
            <a:lvl4pPr marL="1600200" indent="-228600">
              <a:buFont typeface="Wingdings" panose="05000000000000000000" pitchFamily="2" charset="2"/>
              <a:buChar char="§"/>
            </a:lvl4pPr>
            <a:lvl5pPr marL="2057400" indent="-228600">
              <a:buFont typeface="Wingdings" panose="05000000000000000000" pitchFamily="2" charset="2"/>
              <a:buChar char="§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48696" name="Текст 10"/>
          <p:cNvSpPr>
            <a:spLocks noGrp="1"/>
          </p:cNvSpPr>
          <p:nvPr>
            <p:ph type="body" sz="quarter" idx="16" hasCustomPrompt="1"/>
          </p:nvPr>
        </p:nvSpPr>
        <p:spPr>
          <a:xfrm>
            <a:off x="8115330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079826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778240" y="6377941"/>
            <a:ext cx="2804000" cy="28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811845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163054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98C4D-86A0-5E38-5414-FBC011E70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4D339C-8F58-314D-9D6A-A6E2D6B45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C04B8-2B81-EF63-28DE-FB3D70B6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1B8-45AC-47C1-9A4B-10B05410AFD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E08E7-7308-1DBB-9893-C31CA9594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E1E66-6235-CE96-84F8-91ED04793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83F87-7F7D-4871-9F26-E18A690AF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23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342E1-617A-9ADA-AB99-CBB79BCF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22B89-2D27-EC80-4B8F-EB113B598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C1DA40-FAC1-6E9D-9D1B-95ECBC1C1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1B8-45AC-47C1-9A4B-10B05410AFD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CC6643-8EC4-4B5A-B3DC-1AC5C4495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A9B020-82BF-AACC-1BBB-6267120E9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83F87-7F7D-4871-9F26-E18A690AF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308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23C8C-02E6-8B51-41B8-B2DEAFEC1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135366-E144-A947-8E16-B8BE53E91A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13D4B8-5D5F-0E31-422D-08EB22EF7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A43684-B2D0-DF1B-79E2-76D9B2366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1B8-45AC-47C1-9A4B-10B05410AFD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F3B17D-66F2-42F9-E566-3AD72B083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891497-BC28-1FAE-EEF5-1BA64871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83F87-7F7D-4871-9F26-E18A690AF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49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FCC02-564A-46A1-A624-D0435023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02AFAB-5EC9-4547-CF49-36B07DF74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BEF351-2938-3826-FD34-4C92929A5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86F08D-77BB-0A2F-E33C-A26C7CCAB3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2AE195-08FB-396C-750E-4E674EC152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CE8C708-F241-E4DA-AB28-37718FF5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1B8-45AC-47C1-9A4B-10B05410AFD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218921-691C-CD0E-3288-324DC2064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85D524-F254-9133-0F52-7E6B2D12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83F87-7F7D-4871-9F26-E18A690AF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353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45BEB-1E1C-5220-6A44-878BF517A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782956-C3B7-89B0-AF4C-A5B6C528D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1B8-45AC-47C1-9A4B-10B05410AFD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E8269AB-1800-370E-8A69-EA72A597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1041E3-7A76-4006-6B0A-04920F89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83F87-7F7D-4871-9F26-E18A690AF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039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41F9C6B-5A13-D98C-638F-B478544B9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1B8-45AC-47C1-9A4B-10B05410AFD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F2AAC8A-6CFA-843C-D797-206ECDF68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910364-6CFC-AEF4-970B-B6A865900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83F87-7F7D-4871-9F26-E18A690AF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571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FB7D1-899A-CFCC-AD69-3B11CB6D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60F1AC-F961-800E-7C84-CE6DC9945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758A44-9B6F-2D6B-9263-45FFF862F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3A870A-1B6B-4DAD-E78F-F7CEFD24D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1B8-45AC-47C1-9A4B-10B05410AFD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D50C95-245A-176D-5F6C-2879DFCD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9D6C02-256A-EBF0-C2B1-95BEC4717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83F87-7F7D-4871-9F26-E18A690AF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913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E5B83-A667-9230-1BBD-84D1AFDFF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9FCCE-14AE-5BBB-7257-37B99B41F0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5AA6CD-DB12-9385-508A-419CA2C94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D6AB17-4062-2A99-85E4-E37073357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1B8-45AC-47C1-9A4B-10B05410AFD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2B355C-EA0C-DE19-9587-720A7300E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5FC80E-5190-EC8A-D70C-C8779525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83F87-7F7D-4871-9F26-E18A690AF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76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A4EDB-7170-C2D2-DC7F-B4E25BD03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C44E88-4A32-1D8C-AADE-07E90807B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42EC32-91FC-E2A0-4131-7505FD0194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AB1B8-45AC-47C1-9A4B-10B05410AFD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8D50DC-AB23-7D19-C469-4A57FC120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B5C30F-FEF6-7192-F8CB-0B7FC7EC0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83F87-7F7D-4871-9F26-E18A690AF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34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513459" y="365125"/>
            <a:ext cx="11168641" cy="703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513459" y="1222049"/>
            <a:ext cx="11168641" cy="4954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470C9-EE1D-4D1C-8025-4A0C3016A6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29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sv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C232013-161D-B60C-6B62-CA5214EF0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" r="2357"/>
          <a:stretch/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CC83783-82FB-E417-3359-22C95F22E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54" y="1719093"/>
            <a:ext cx="7242063" cy="449885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67684C-EFB7-803B-BAF9-387309A3A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3596" y="454467"/>
            <a:ext cx="1410162" cy="49801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582C96C-CB12-8B8A-6B42-E57356609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88280" y="613735"/>
            <a:ext cx="1051494" cy="14773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FED8B-F055-2E60-60AA-23BF4443E9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 t="27988" r="30107" b="30107"/>
          <a:stretch/>
        </p:blipFill>
        <p:spPr>
          <a:xfrm>
            <a:off x="561849" y="373736"/>
            <a:ext cx="849460" cy="62773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B7A9E9F-2D87-BCAD-8505-24C7465A15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874" y="117511"/>
            <a:ext cx="1625105" cy="114018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4E954A4-0620-DE4C-1747-DE4CDDFE79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665" y="328185"/>
            <a:ext cx="1069805" cy="75058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50B1E77-BF6E-7361-1010-C37F3C8F0D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r="39596"/>
          <a:stretch/>
        </p:blipFill>
        <p:spPr>
          <a:xfrm>
            <a:off x="7561121" y="542552"/>
            <a:ext cx="1158697" cy="3574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CFBAF5-B140-5573-4E8A-2C54EC5876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353" y="165687"/>
            <a:ext cx="1531623" cy="10745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1B9D93-FA6D-3456-F6F9-9CE50452F3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463" y="140023"/>
            <a:ext cx="1604775" cy="112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66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120EC1F-013F-50BC-F527-FF15FB3AC743}"/>
              </a:ext>
            </a:extLst>
          </p:cNvPr>
          <p:cNvSpPr/>
          <p:nvPr/>
        </p:nvSpPr>
        <p:spPr>
          <a:xfrm>
            <a:off x="-1" y="0"/>
            <a:ext cx="4810125" cy="6858000"/>
          </a:xfrm>
          <a:prstGeom prst="rect">
            <a:avLst/>
          </a:prstGeom>
          <a:solidFill>
            <a:srgbClr val="00C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logica Ligh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C77958-5C55-1718-CA51-9991896FF6C1}"/>
              </a:ext>
            </a:extLst>
          </p:cNvPr>
          <p:cNvSpPr txBox="1"/>
          <p:nvPr/>
        </p:nvSpPr>
        <p:spPr>
          <a:xfrm>
            <a:off x="542686" y="1392136"/>
            <a:ext cx="396541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1100"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ctay Wide Bd" pitchFamily="2" charset="-52"/>
                <a:ea typeface="+mn-ea"/>
                <a:cs typeface="+mn-cs"/>
              </a:rPr>
              <a:t>ПРОГРАММА «ГОССТАРТ»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1100"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ctay Wide Bd" pitchFamily="2" charset="-52"/>
                <a:ea typeface="+mn-ea"/>
                <a:cs typeface="+mn-cs"/>
              </a:rPr>
              <a:t> 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98EC642-9AC9-B956-52BA-6E765164210B}"/>
              </a:ext>
            </a:extLst>
          </p:cNvPr>
          <p:cNvSpPr/>
          <p:nvPr/>
        </p:nvSpPr>
        <p:spPr>
          <a:xfrm>
            <a:off x="5235736" y="491115"/>
            <a:ext cx="2071115" cy="2224168"/>
          </a:xfrm>
          <a:prstGeom prst="roundRect">
            <a:avLst>
              <a:gd name="adj" fmla="val 5878"/>
            </a:avLst>
          </a:prstGeom>
          <a:noFill/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5FD2737-766B-BFB6-28A0-442573F893D9}"/>
              </a:ext>
            </a:extLst>
          </p:cNvPr>
          <p:cNvSpPr/>
          <p:nvPr/>
        </p:nvSpPr>
        <p:spPr>
          <a:xfrm>
            <a:off x="5235737" y="5304697"/>
            <a:ext cx="3205319" cy="1105627"/>
          </a:xfrm>
          <a:prstGeom prst="roundRect">
            <a:avLst>
              <a:gd name="adj" fmla="val 9341"/>
            </a:avLst>
          </a:prstGeom>
          <a:solidFill>
            <a:srgbClr val="FA8E4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A359E8A1-5EEA-81C7-97E7-C2448EBD4EB3}"/>
              </a:ext>
            </a:extLst>
          </p:cNvPr>
          <p:cNvSpPr/>
          <p:nvPr/>
        </p:nvSpPr>
        <p:spPr>
          <a:xfrm>
            <a:off x="7455226" y="491115"/>
            <a:ext cx="2071115" cy="2224168"/>
          </a:xfrm>
          <a:prstGeom prst="roundRect">
            <a:avLst>
              <a:gd name="adj" fmla="val 5878"/>
            </a:avLst>
          </a:prstGeom>
          <a:noFill/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B6ED58C-2962-6303-618C-38F3F800DB30}"/>
              </a:ext>
            </a:extLst>
          </p:cNvPr>
          <p:cNvSpPr/>
          <p:nvPr/>
        </p:nvSpPr>
        <p:spPr>
          <a:xfrm>
            <a:off x="9674718" y="491115"/>
            <a:ext cx="2071115" cy="2224168"/>
          </a:xfrm>
          <a:prstGeom prst="roundRect">
            <a:avLst>
              <a:gd name="adj" fmla="val 5878"/>
            </a:avLst>
          </a:prstGeom>
          <a:noFill/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6D391B86-12C5-BB28-0E92-B6EEB644D2F9}"/>
              </a:ext>
            </a:extLst>
          </p:cNvPr>
          <p:cNvSpPr/>
          <p:nvPr/>
        </p:nvSpPr>
        <p:spPr>
          <a:xfrm>
            <a:off x="7455226" y="2903246"/>
            <a:ext cx="2071115" cy="2224168"/>
          </a:xfrm>
          <a:prstGeom prst="roundRect">
            <a:avLst>
              <a:gd name="adj" fmla="val 5878"/>
            </a:avLst>
          </a:prstGeom>
          <a:noFill/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5A9F4FA2-1826-F5C3-F88A-D0B4E1E61853}"/>
              </a:ext>
            </a:extLst>
          </p:cNvPr>
          <p:cNvSpPr/>
          <p:nvPr/>
        </p:nvSpPr>
        <p:spPr>
          <a:xfrm>
            <a:off x="5235736" y="2903246"/>
            <a:ext cx="2071115" cy="2224168"/>
          </a:xfrm>
          <a:prstGeom prst="roundRect">
            <a:avLst>
              <a:gd name="adj" fmla="val 5878"/>
            </a:avLst>
          </a:prstGeom>
          <a:noFill/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8D5574-8E7D-FE64-8B57-D654A1A8C23F}"/>
              </a:ext>
            </a:extLst>
          </p:cNvPr>
          <p:cNvSpPr txBox="1"/>
          <p:nvPr/>
        </p:nvSpPr>
        <p:spPr>
          <a:xfrm>
            <a:off x="5303114" y="666466"/>
            <a:ext cx="198468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A8E49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ГОССТАРТ.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A8E49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A8E49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ДИАЛОГ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FA8E49"/>
              </a:solidFill>
              <a:effectLst/>
              <a:uLnTx/>
              <a:uFillTx/>
              <a:latin typeface="proxima nova semibold" panose="02000506030000020004" pitchFamily="2" charset="0"/>
              <a:ea typeface="+mn-ea"/>
              <a:cs typeface="Calibri"/>
              <a:sym typeface="proxima nova rg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599AEE-81CD-30E1-5E92-4E1B2CFD8BCA}"/>
              </a:ext>
            </a:extLst>
          </p:cNvPr>
          <p:cNvSpPr txBox="1"/>
          <p:nvPr/>
        </p:nvSpPr>
        <p:spPr>
          <a:xfrm>
            <a:off x="5303114" y="1103988"/>
            <a:ext cx="20037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Создание пространства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для открытого разговора власти и молодежи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3E0EB9-629E-F322-49A4-D584BF4667AC}"/>
              </a:ext>
            </a:extLst>
          </p:cNvPr>
          <p:cNvSpPr txBox="1"/>
          <p:nvPr/>
        </p:nvSpPr>
        <p:spPr>
          <a:xfrm>
            <a:off x="5344283" y="1944928"/>
            <a:ext cx="70628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1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 </a:t>
            </a:r>
            <a:r>
              <a:rPr lang="ru-RU" sz="2000" kern="0" dirty="0">
                <a:solidFill>
                  <a:srgbClr val="8963D2"/>
                </a:solidFill>
                <a:latin typeface="proxima nova semibold" panose="02000506030000020004" pitchFamily="2" charset="0"/>
                <a:cs typeface="Calibri"/>
                <a:sym typeface="proxima nova rg"/>
              </a:rPr>
              <a:t>0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8907AD-D12E-91A2-8DC0-9265DAE68CF8}"/>
              </a:ext>
            </a:extLst>
          </p:cNvPr>
          <p:cNvSpPr txBox="1"/>
          <p:nvPr/>
        </p:nvSpPr>
        <p:spPr>
          <a:xfrm>
            <a:off x="5351745" y="2226253"/>
            <a:ext cx="4930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встреч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B99B1A4-F0E5-23E3-CEFF-30F697982C84}"/>
              </a:ext>
            </a:extLst>
          </p:cNvPr>
          <p:cNvSpPr txBox="1"/>
          <p:nvPr/>
        </p:nvSpPr>
        <p:spPr>
          <a:xfrm>
            <a:off x="6134479" y="1944928"/>
            <a:ext cx="118077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50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000 +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42CA1E-1866-B466-9328-736BFA6AA2BE}"/>
              </a:ext>
            </a:extLst>
          </p:cNvPr>
          <p:cNvSpPr txBox="1"/>
          <p:nvPr/>
        </p:nvSpPr>
        <p:spPr>
          <a:xfrm>
            <a:off x="6156063" y="2226253"/>
            <a:ext cx="75757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участников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E110F0-9830-D0C3-0665-158099FD8B1F}"/>
              </a:ext>
            </a:extLst>
          </p:cNvPr>
          <p:cNvSpPr txBox="1"/>
          <p:nvPr/>
        </p:nvSpPr>
        <p:spPr>
          <a:xfrm>
            <a:off x="7521046" y="666466"/>
            <a:ext cx="198468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A8E49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ГОССТАРТ.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A8E49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A8E49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СТАЖИРОВКИ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244D7C-F8A7-9931-F866-7FC95C621CE8}"/>
              </a:ext>
            </a:extLst>
          </p:cNvPr>
          <p:cNvSpPr txBox="1"/>
          <p:nvPr/>
        </p:nvSpPr>
        <p:spPr>
          <a:xfrm>
            <a:off x="7521046" y="1115137"/>
            <a:ext cx="20037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Знакомство с системой ГМУ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для построения дальнейшей карьерной траектории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6B6014-8897-0D1D-1F17-B28FF0781CEE}"/>
              </a:ext>
            </a:extLst>
          </p:cNvPr>
          <p:cNvSpPr txBox="1"/>
          <p:nvPr/>
        </p:nvSpPr>
        <p:spPr>
          <a:xfrm>
            <a:off x="7562874" y="1949255"/>
            <a:ext cx="57002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250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838867-6DFD-339A-476E-29EA308043A4}"/>
              </a:ext>
            </a:extLst>
          </p:cNvPr>
          <p:cNvSpPr txBox="1"/>
          <p:nvPr/>
        </p:nvSpPr>
        <p:spPr>
          <a:xfrm>
            <a:off x="7564294" y="2248806"/>
            <a:ext cx="79581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стажеров ФОИВ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C3AB2AB-480E-350F-CCC2-47469128268A}"/>
              </a:ext>
            </a:extLst>
          </p:cNvPr>
          <p:cNvSpPr txBox="1"/>
          <p:nvPr/>
        </p:nvSpPr>
        <p:spPr>
          <a:xfrm>
            <a:off x="8295920" y="1949255"/>
            <a:ext cx="82330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900 +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F74777-D7B2-05E9-F618-25FB99849AEB}"/>
              </a:ext>
            </a:extLst>
          </p:cNvPr>
          <p:cNvSpPr txBox="1"/>
          <p:nvPr/>
        </p:nvSpPr>
        <p:spPr>
          <a:xfrm>
            <a:off x="8283930" y="2248806"/>
            <a:ext cx="118822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стажеров РОИВ </a:t>
            </a:r>
            <a:b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</a:b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и ОМСУ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950D53-826F-E27A-E339-07D3AB52F3B8}"/>
              </a:ext>
            </a:extLst>
          </p:cNvPr>
          <p:cNvSpPr txBox="1"/>
          <p:nvPr/>
        </p:nvSpPr>
        <p:spPr>
          <a:xfrm>
            <a:off x="9738978" y="666466"/>
            <a:ext cx="198468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A8E49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МАСТЕРСКАЯ СЛУЖЕНИЯ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8C95645-03A9-103B-8023-4867F0D351A7}"/>
              </a:ext>
            </a:extLst>
          </p:cNvPr>
          <p:cNvSpPr txBox="1"/>
          <p:nvPr/>
        </p:nvSpPr>
        <p:spPr>
          <a:xfrm>
            <a:off x="9738978" y="1109699"/>
            <a:ext cx="21552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Совершенствование компетенций участников Программы «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ГосСтарт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»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13CE909-1403-81FC-BFF7-F6277E4263DD}"/>
              </a:ext>
            </a:extLst>
          </p:cNvPr>
          <p:cNvSpPr txBox="1"/>
          <p:nvPr/>
        </p:nvSpPr>
        <p:spPr>
          <a:xfrm>
            <a:off x="9795931" y="1642976"/>
            <a:ext cx="70788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12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000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5FA1E3D-431C-67F3-106D-81F56FB42DBB}"/>
              </a:ext>
            </a:extLst>
          </p:cNvPr>
          <p:cNvSpPr txBox="1"/>
          <p:nvPr/>
        </p:nvSpPr>
        <p:spPr>
          <a:xfrm>
            <a:off x="9803393" y="1860293"/>
            <a:ext cx="626131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участников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271D8AF-F502-7966-B6A6-6D02436CC06D}"/>
              </a:ext>
            </a:extLst>
          </p:cNvPr>
          <p:cNvSpPr txBox="1"/>
          <p:nvPr/>
        </p:nvSpPr>
        <p:spPr>
          <a:xfrm>
            <a:off x="7570336" y="3078597"/>
            <a:ext cx="198468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A8E49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МОЛОДЕЖНЫЕ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A8E49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A8E49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СОВЕТЫ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4B30148-EB7D-17E3-F665-FAA3B2EE36D9}"/>
              </a:ext>
            </a:extLst>
          </p:cNvPr>
          <p:cNvSpPr txBox="1"/>
          <p:nvPr/>
        </p:nvSpPr>
        <p:spPr>
          <a:xfrm>
            <a:off x="7570336" y="3533066"/>
            <a:ext cx="2003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Создание нового поколения государственных служащих, транслирующих ценности служения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C41216A-D247-81FB-E8EF-152FE31A1DF1}"/>
              </a:ext>
            </a:extLst>
          </p:cNvPr>
          <p:cNvSpPr txBox="1"/>
          <p:nvPr/>
        </p:nvSpPr>
        <p:spPr>
          <a:xfrm>
            <a:off x="7612164" y="4366548"/>
            <a:ext cx="40491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>
                <a:solidFill>
                  <a:srgbClr val="8963D2"/>
                </a:solidFill>
                <a:latin typeface="proxima nova semibold" panose="02000506030000020004" pitchFamily="2" charset="0"/>
                <a:cs typeface="Calibri"/>
                <a:sym typeface="proxima nova rg"/>
              </a:rPr>
              <a:t>50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8963D2"/>
              </a:solidFill>
              <a:effectLst/>
              <a:uLnTx/>
              <a:uFillTx/>
              <a:latin typeface="proxima nova semibold" panose="02000506030000020004" pitchFamily="2" charset="0"/>
              <a:ea typeface="+mn-ea"/>
              <a:cs typeface="Calibri"/>
              <a:sym typeface="proxima nova rg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65E9AD2-6709-14FE-8509-5D18CDCB796F}"/>
              </a:ext>
            </a:extLst>
          </p:cNvPr>
          <p:cNvSpPr txBox="1"/>
          <p:nvPr/>
        </p:nvSpPr>
        <p:spPr>
          <a:xfrm>
            <a:off x="7612164" y="4647873"/>
            <a:ext cx="82143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совет</a:t>
            </a:r>
            <a:r>
              <a:rPr kumimoji="0" lang="ru-RU" sz="10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ов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ФГО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61FF20D-6A3A-CE02-7F50-25756EFDA0C1}"/>
              </a:ext>
            </a:extLst>
          </p:cNvPr>
          <p:cNvSpPr txBox="1"/>
          <p:nvPr/>
        </p:nvSpPr>
        <p:spPr>
          <a:xfrm>
            <a:off x="8345210" y="4366548"/>
            <a:ext cx="104932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50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000+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B5CC4D7-3FD5-8C73-DD7A-3F21AEDD0F75}"/>
              </a:ext>
            </a:extLst>
          </p:cNvPr>
          <p:cNvSpPr txBox="1"/>
          <p:nvPr/>
        </p:nvSpPr>
        <p:spPr>
          <a:xfrm>
            <a:off x="8366794" y="4647873"/>
            <a:ext cx="1015661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активистов	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837BDDA-7C7D-0FDE-C82A-A46553C8712E}"/>
              </a:ext>
            </a:extLst>
          </p:cNvPr>
          <p:cNvSpPr txBox="1"/>
          <p:nvPr/>
        </p:nvSpPr>
        <p:spPr>
          <a:xfrm>
            <a:off x="5324541" y="3083414"/>
            <a:ext cx="207111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A8E49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ДОБРОСЛУЖАЩИЙ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A65D006-1EB3-2AED-A355-0D7B8A7BA649}"/>
              </a:ext>
            </a:extLst>
          </p:cNvPr>
          <p:cNvSpPr txBox="1"/>
          <p:nvPr/>
        </p:nvSpPr>
        <p:spPr>
          <a:xfrm>
            <a:off x="5324541" y="3302915"/>
            <a:ext cx="2003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Формирование сообщества молодых госслужащих страны, транслирующих идеи патриотизма и гуманизма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E34F5E0-AF5A-6B09-66B9-4281815C6C60}"/>
              </a:ext>
            </a:extLst>
          </p:cNvPr>
          <p:cNvSpPr txBox="1"/>
          <p:nvPr/>
        </p:nvSpPr>
        <p:spPr>
          <a:xfrm>
            <a:off x="5349299" y="4010801"/>
            <a:ext cx="39850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89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0CF6A08-C2A6-4716-1F92-7C33E21FF702}"/>
              </a:ext>
            </a:extLst>
          </p:cNvPr>
          <p:cNvSpPr txBox="1"/>
          <p:nvPr/>
        </p:nvSpPr>
        <p:spPr>
          <a:xfrm>
            <a:off x="5356761" y="4292126"/>
            <a:ext cx="79581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субъектов РФ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1AC88B7-9D2D-3E2C-607C-491BAAD24972}"/>
              </a:ext>
            </a:extLst>
          </p:cNvPr>
          <p:cNvSpPr txBox="1"/>
          <p:nvPr/>
        </p:nvSpPr>
        <p:spPr>
          <a:xfrm>
            <a:off x="6178974" y="4010801"/>
            <a:ext cx="117916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>
                <a:solidFill>
                  <a:srgbClr val="8963D2"/>
                </a:solidFill>
                <a:latin typeface="proxima nova semibold" panose="02000506030000020004" pitchFamily="2" charset="0"/>
                <a:cs typeface="Calibri"/>
                <a:sym typeface="proxima nova rg"/>
              </a:rPr>
              <a:t>2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0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000 +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B75E755-6AED-4A7C-69CF-D6F7F02232A8}"/>
              </a:ext>
            </a:extLst>
          </p:cNvPr>
          <p:cNvSpPr txBox="1"/>
          <p:nvPr/>
        </p:nvSpPr>
        <p:spPr>
          <a:xfrm>
            <a:off x="6200558" y="4292126"/>
            <a:ext cx="75757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участников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9434757-E388-999F-CDAF-6CC65253C7D6}"/>
              </a:ext>
            </a:extLst>
          </p:cNvPr>
          <p:cNvSpPr txBox="1"/>
          <p:nvPr/>
        </p:nvSpPr>
        <p:spPr>
          <a:xfrm>
            <a:off x="5410971" y="5495854"/>
            <a:ext cx="3030085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ОБУЧЕНИЕ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HR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-СПЕЦИАЛИСТОВ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semibold" panose="02000506030000020004" pitchFamily="2" charset="0"/>
              <a:ea typeface="+mn-ea"/>
              <a:cs typeface="Calibri"/>
              <a:sym typeface="proxima nova rg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C10CCB5-EE13-FE85-69A3-CA380EBDBFAF}"/>
              </a:ext>
            </a:extLst>
          </p:cNvPr>
          <p:cNvSpPr txBox="1"/>
          <p:nvPr/>
        </p:nvSpPr>
        <p:spPr>
          <a:xfrm>
            <a:off x="5410971" y="5786506"/>
            <a:ext cx="215190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Новая культура управления кадрами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на государственной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и муниципальной службе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26C73EB-3FD1-B9AC-DB43-634C8D8F6231}"/>
              </a:ext>
            </a:extLst>
          </p:cNvPr>
          <p:cNvSpPr txBox="1"/>
          <p:nvPr/>
        </p:nvSpPr>
        <p:spPr>
          <a:xfrm>
            <a:off x="6989528" y="5352412"/>
            <a:ext cx="13875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СПЕЦТРЕК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2AC6D82-FAD0-D6EC-33D0-F8FC53632CD4}"/>
              </a:ext>
            </a:extLst>
          </p:cNvPr>
          <p:cNvSpPr txBox="1"/>
          <p:nvPr/>
        </p:nvSpPr>
        <p:spPr>
          <a:xfrm>
            <a:off x="10928801" y="5195005"/>
            <a:ext cx="8197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НОВОЕ НАПРАВЛЕНИЕ</a:t>
            </a:r>
          </a:p>
        </p:txBody>
      </p:sp>
      <p:sp>
        <p:nvSpPr>
          <p:cNvPr id="129" name="Номер слайда 1">
            <a:extLst>
              <a:ext uri="{FF2B5EF4-FFF2-40B4-BE49-F238E27FC236}">
                <a16:creationId xmlns:a16="http://schemas.microsoft.com/office/drawing/2014/main" id="{8EF3625B-54BF-C11E-5CD1-B362CBF1BD78}"/>
              </a:ext>
            </a:extLst>
          </p:cNvPr>
          <p:cNvSpPr txBox="1">
            <a:spLocks/>
          </p:cNvSpPr>
          <p:nvPr/>
        </p:nvSpPr>
        <p:spPr>
          <a:xfrm>
            <a:off x="11193099" y="6357914"/>
            <a:ext cx="661913" cy="31582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tint val="75000"/>
                </a:srgbClr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E10574-5E76-455F-B7E4-FEA0F9447CE5}"/>
              </a:ext>
            </a:extLst>
          </p:cNvPr>
          <p:cNvSpPr txBox="1"/>
          <p:nvPr/>
        </p:nvSpPr>
        <p:spPr>
          <a:xfrm>
            <a:off x="9791269" y="2109492"/>
            <a:ext cx="91467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5 000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71AE15-BE15-8B74-75B2-7F3989EEA175}"/>
              </a:ext>
            </a:extLst>
          </p:cNvPr>
          <p:cNvSpPr txBox="1"/>
          <p:nvPr/>
        </p:nvSpPr>
        <p:spPr>
          <a:xfrm>
            <a:off x="9798731" y="2326809"/>
            <a:ext cx="90721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участников очных событий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7B8EF6-EF76-9B51-6D18-126BC139B1A4}"/>
              </a:ext>
            </a:extLst>
          </p:cNvPr>
          <p:cNvSpPr txBox="1"/>
          <p:nvPr/>
        </p:nvSpPr>
        <p:spPr>
          <a:xfrm>
            <a:off x="8317504" y="173976"/>
            <a:ext cx="3467173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9B8EA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ПЛАНИРУЕМЫЕ РЕЗУЛЬТАТЫ 2025 г.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C9B8EA"/>
              </a:solidFill>
              <a:effectLst/>
              <a:uLnTx/>
              <a:uFillTx/>
              <a:latin typeface="proxima nova semibold" panose="02000506030000020004" pitchFamily="2" charset="0"/>
              <a:ea typeface="+mn-ea"/>
              <a:cs typeface="Calibri"/>
              <a:sym typeface="proxima nova rg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999F2BE-B084-7352-5EBF-45CA91F76517}"/>
              </a:ext>
            </a:extLst>
          </p:cNvPr>
          <p:cNvSpPr/>
          <p:nvPr/>
        </p:nvSpPr>
        <p:spPr>
          <a:xfrm>
            <a:off x="9679100" y="2903246"/>
            <a:ext cx="2071115" cy="2224168"/>
          </a:xfrm>
          <a:prstGeom prst="roundRect">
            <a:avLst>
              <a:gd name="adj" fmla="val 5878"/>
            </a:avLst>
          </a:prstGeom>
          <a:noFill/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B78228-23A7-E919-FC6C-D19E7E741D99}"/>
              </a:ext>
            </a:extLst>
          </p:cNvPr>
          <p:cNvSpPr txBox="1"/>
          <p:nvPr/>
        </p:nvSpPr>
        <p:spPr>
          <a:xfrm>
            <a:off x="9794210" y="3078597"/>
            <a:ext cx="198468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A8E49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ГОССТАРТ.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A8E49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A8E49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ПОЛИТИКА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3C2889-BD2C-35A1-7070-041720191A4A}"/>
              </a:ext>
            </a:extLst>
          </p:cNvPr>
          <p:cNvSpPr txBox="1"/>
          <p:nvPr/>
        </p:nvSpPr>
        <p:spPr>
          <a:xfrm>
            <a:off x="9794210" y="3533066"/>
            <a:ext cx="1812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Повышение политической активности среди молодежи и активного участия в жизни страны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9C58AC-92B9-784E-DEA2-5ECFD6085C84}"/>
              </a:ext>
            </a:extLst>
          </p:cNvPr>
          <p:cNvSpPr txBox="1"/>
          <p:nvPr/>
        </p:nvSpPr>
        <p:spPr>
          <a:xfrm>
            <a:off x="9857884" y="4366548"/>
            <a:ext cx="83452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>
                <a:solidFill>
                  <a:srgbClr val="8963D2"/>
                </a:solidFill>
                <a:latin typeface="proxima nova semibold" panose="02000506030000020004" pitchFamily="2" charset="0"/>
                <a:cs typeface="Calibri"/>
                <a:sym typeface="proxima nova rg"/>
              </a:rPr>
              <a:t>1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000+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08D066-06E8-EE6D-1F21-8E36A905B0BD}"/>
              </a:ext>
            </a:extLst>
          </p:cNvPr>
          <p:cNvSpPr txBox="1"/>
          <p:nvPr/>
        </p:nvSpPr>
        <p:spPr>
          <a:xfrm>
            <a:off x="9879468" y="4647873"/>
            <a:ext cx="1015661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активистов	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B55FAA-3B72-42CA-3EB1-3B31D4C8981A}"/>
              </a:ext>
            </a:extLst>
          </p:cNvPr>
          <p:cNvSpPr txBox="1"/>
          <p:nvPr/>
        </p:nvSpPr>
        <p:spPr>
          <a:xfrm>
            <a:off x="7619662" y="5771101"/>
            <a:ext cx="63094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200+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6C1566-A25A-5842-3CC7-F84892AFB43D}"/>
              </a:ext>
            </a:extLst>
          </p:cNvPr>
          <p:cNvSpPr txBox="1"/>
          <p:nvPr/>
        </p:nvSpPr>
        <p:spPr>
          <a:xfrm>
            <a:off x="7619662" y="6055794"/>
            <a:ext cx="1015661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участников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463958-0C40-9DCA-5585-943C1014B21E}"/>
              </a:ext>
            </a:extLst>
          </p:cNvPr>
          <p:cNvSpPr txBox="1"/>
          <p:nvPr/>
        </p:nvSpPr>
        <p:spPr>
          <a:xfrm>
            <a:off x="10653771" y="1642277"/>
            <a:ext cx="24942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0A3B1E-20E2-75B4-9FCB-989A7A145058}"/>
              </a:ext>
            </a:extLst>
          </p:cNvPr>
          <p:cNvSpPr txBox="1"/>
          <p:nvPr/>
        </p:nvSpPr>
        <p:spPr>
          <a:xfrm>
            <a:off x="10661233" y="1859594"/>
            <a:ext cx="557202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программ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F93AC1-1DEA-6D6F-917D-E9F882C07AE3}"/>
              </a:ext>
            </a:extLst>
          </p:cNvPr>
          <p:cNvSpPr txBox="1"/>
          <p:nvPr/>
        </p:nvSpPr>
        <p:spPr>
          <a:xfrm>
            <a:off x="10671755" y="2101657"/>
            <a:ext cx="91467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4D614F-2C7D-744F-9C76-D60F552CD391}"/>
              </a:ext>
            </a:extLst>
          </p:cNvPr>
          <p:cNvSpPr txBox="1"/>
          <p:nvPr/>
        </p:nvSpPr>
        <p:spPr>
          <a:xfrm>
            <a:off x="10679216" y="2318974"/>
            <a:ext cx="111178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поддержанных грантовых проектов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0900B6-4B34-FE26-AB40-DA65C6C5BB63}"/>
              </a:ext>
            </a:extLst>
          </p:cNvPr>
          <p:cNvSpPr txBox="1"/>
          <p:nvPr/>
        </p:nvSpPr>
        <p:spPr>
          <a:xfrm>
            <a:off x="5356161" y="4674729"/>
            <a:ext cx="24621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7977FE-32D9-C61C-893D-0637A84CEE11}"/>
              </a:ext>
            </a:extLst>
          </p:cNvPr>
          <p:cNvSpPr txBox="1"/>
          <p:nvPr/>
        </p:nvSpPr>
        <p:spPr>
          <a:xfrm>
            <a:off x="5623964" y="4674438"/>
            <a:ext cx="129458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hangingPunct="0"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поддержанных </a:t>
            </a:r>
            <a:b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</a:b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грантовых проектов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E340CB48-7FBF-E0CC-69CE-36CF519FB688}"/>
              </a:ext>
            </a:extLst>
          </p:cNvPr>
          <p:cNvSpPr/>
          <p:nvPr/>
        </p:nvSpPr>
        <p:spPr>
          <a:xfrm>
            <a:off x="8573576" y="5301323"/>
            <a:ext cx="3205319" cy="1105627"/>
          </a:xfrm>
          <a:prstGeom prst="roundRect">
            <a:avLst>
              <a:gd name="adj" fmla="val 9341"/>
            </a:avLst>
          </a:prstGeom>
          <a:solidFill>
            <a:srgbClr val="FA8E4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F3BE045-58D7-46B2-9B73-706300BCB250}"/>
              </a:ext>
            </a:extLst>
          </p:cNvPr>
          <p:cNvSpPr txBox="1"/>
          <p:nvPr/>
        </p:nvSpPr>
        <p:spPr>
          <a:xfrm>
            <a:off x="8748810" y="5492480"/>
            <a:ext cx="3030085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IV </a:t>
            </a:r>
            <a:r>
              <a:rPr lang="ru-RU" sz="1000" dirty="0">
                <a:solidFill>
                  <a:srgbClr val="FFFFFF"/>
                </a:solidFill>
                <a:latin typeface="proxima nova semibold" panose="02000506030000020004" pitchFamily="2" charset="0"/>
                <a:cs typeface="Calibri"/>
                <a:sym typeface="proxima nova rg"/>
              </a:rPr>
              <a:t>Всероссийский форум «</a:t>
            </a:r>
            <a:r>
              <a:rPr lang="ru-RU" sz="1000" dirty="0" err="1">
                <a:solidFill>
                  <a:srgbClr val="FFFFFF"/>
                </a:solidFill>
                <a:latin typeface="proxima nova semibold" panose="02000506030000020004" pitchFamily="2" charset="0"/>
                <a:cs typeface="Calibri"/>
                <a:sym typeface="proxima nova rg"/>
              </a:rPr>
              <a:t>ГосСтарт</a:t>
            </a:r>
            <a:r>
              <a:rPr lang="ru-RU" sz="1000" dirty="0">
                <a:solidFill>
                  <a:srgbClr val="FFFFFF"/>
                </a:solidFill>
                <a:latin typeface="proxima nova semibold" panose="02000506030000020004" pitchFamily="2" charset="0"/>
                <a:cs typeface="Calibri"/>
                <a:sym typeface="proxima nova rg"/>
              </a:rPr>
              <a:t>»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semibold" panose="02000506030000020004" pitchFamily="2" charset="0"/>
              <a:ea typeface="+mn-ea"/>
              <a:cs typeface="Calibri"/>
              <a:sym typeface="proxima nova rg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DB3085-FD2D-6742-026A-B5B085BEDDD4}"/>
              </a:ext>
            </a:extLst>
          </p:cNvPr>
          <p:cNvSpPr txBox="1"/>
          <p:nvPr/>
        </p:nvSpPr>
        <p:spPr>
          <a:xfrm>
            <a:off x="8751293" y="5720953"/>
            <a:ext cx="22062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Разработка предложений по повышению привлекательности государственной </a:t>
            </a:r>
            <a:b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</a:b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и муниципальной службы и ее образа для молодежи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99B3A8-4F26-CDF4-A0AD-BF5E5F5A6CE7}"/>
              </a:ext>
            </a:extLst>
          </p:cNvPr>
          <p:cNvSpPr txBox="1"/>
          <p:nvPr/>
        </p:nvSpPr>
        <p:spPr>
          <a:xfrm>
            <a:off x="10327367" y="5349038"/>
            <a:ext cx="13875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proxima nova semibold" panose="02000506030000020004" pitchFamily="2" charset="0"/>
                <a:ea typeface="Calibri" panose="020F0502020204030204" pitchFamily="34" charset="0"/>
                <a:cs typeface="Calibri"/>
              </a:rPr>
              <a:t>11 – 13 ноября 2025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BA8528B-48F0-8583-F526-7886625AB3CA}"/>
              </a:ext>
            </a:extLst>
          </p:cNvPr>
          <p:cNvSpPr txBox="1"/>
          <p:nvPr/>
        </p:nvSpPr>
        <p:spPr>
          <a:xfrm>
            <a:off x="10957501" y="5767727"/>
            <a:ext cx="6678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prstClr val="white"/>
                </a:solidFill>
                <a:latin typeface="proxima nova semibold" panose="02000506030000020004" pitchFamily="2" charset="0"/>
                <a:cs typeface="Calibri"/>
                <a:sym typeface="proxima nova rg"/>
              </a:rPr>
              <a:t>1 000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semibold" panose="02000506030000020004" pitchFamily="2" charset="0"/>
              <a:ea typeface="+mn-ea"/>
              <a:cs typeface="Calibri"/>
              <a:sym typeface="proxima nova rg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E5131A-430D-E2E0-D509-1CD7BAB1A4C1}"/>
              </a:ext>
            </a:extLst>
          </p:cNvPr>
          <p:cNvSpPr txBox="1"/>
          <p:nvPr/>
        </p:nvSpPr>
        <p:spPr>
          <a:xfrm>
            <a:off x="10957501" y="6052420"/>
            <a:ext cx="1015661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участников	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A841AC-85DF-02BF-060C-CC3CC0EE0E18}"/>
              </a:ext>
            </a:extLst>
          </p:cNvPr>
          <p:cNvSpPr/>
          <p:nvPr/>
        </p:nvSpPr>
        <p:spPr>
          <a:xfrm>
            <a:off x="6617447" y="548214"/>
            <a:ext cx="621598" cy="127777"/>
          </a:xfrm>
          <a:prstGeom prst="roundRect">
            <a:avLst>
              <a:gd name="adj" fmla="val 43746"/>
            </a:avLst>
          </a:prstGeom>
          <a:solidFill>
            <a:srgbClr val="FA8E49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rgbClr val="FA8E49"/>
                </a:solidFill>
                <a:latin typeface="proxima nova semibold" panose="02000506030000020004" pitchFamily="2" charset="0"/>
              </a:rPr>
              <a:t>ПОИСК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E0CE27E-F4E2-FF10-216C-BC3978C211D7}"/>
              </a:ext>
            </a:extLst>
          </p:cNvPr>
          <p:cNvSpPr/>
          <p:nvPr/>
        </p:nvSpPr>
        <p:spPr>
          <a:xfrm>
            <a:off x="5937250" y="2955637"/>
            <a:ext cx="1301795" cy="127777"/>
          </a:xfrm>
          <a:prstGeom prst="roundRect">
            <a:avLst>
              <a:gd name="adj" fmla="val 43746"/>
            </a:avLst>
          </a:prstGeom>
          <a:solidFill>
            <a:srgbClr val="895CC6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rgbClr val="895CC6"/>
                </a:solidFill>
                <a:latin typeface="proxima nova semibold" panose="02000506030000020004" pitchFamily="2" charset="0"/>
              </a:rPr>
              <a:t>АДАПТАЦИЯ И СОХРАНЕНИЕ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1A40D85A-75B9-97D4-B12D-248AEB8A29F6}"/>
              </a:ext>
            </a:extLst>
          </p:cNvPr>
          <p:cNvSpPr/>
          <p:nvPr/>
        </p:nvSpPr>
        <p:spPr>
          <a:xfrm>
            <a:off x="10062439" y="2957222"/>
            <a:ext cx="621598" cy="127777"/>
          </a:xfrm>
          <a:prstGeom prst="roundRect">
            <a:avLst>
              <a:gd name="adj" fmla="val 43746"/>
            </a:avLst>
          </a:prstGeom>
          <a:solidFill>
            <a:srgbClr val="FA8E49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rgbClr val="FA8E49"/>
                </a:solidFill>
                <a:latin typeface="proxima nova semibold" panose="02000506030000020004" pitchFamily="2" charset="0"/>
              </a:rPr>
              <a:t>ПОИСК</a:t>
            </a: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09BC01A6-AEFA-4495-0F33-F882695F43E7}"/>
              </a:ext>
            </a:extLst>
          </p:cNvPr>
          <p:cNvSpPr/>
          <p:nvPr/>
        </p:nvSpPr>
        <p:spPr>
          <a:xfrm>
            <a:off x="8134919" y="2955636"/>
            <a:ext cx="1301795" cy="127777"/>
          </a:xfrm>
          <a:prstGeom prst="roundRect">
            <a:avLst>
              <a:gd name="adj" fmla="val 43746"/>
            </a:avLst>
          </a:prstGeom>
          <a:solidFill>
            <a:srgbClr val="895CC6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rgbClr val="895CC6"/>
                </a:solidFill>
                <a:latin typeface="proxima nova semibold" panose="02000506030000020004" pitchFamily="2" charset="0"/>
              </a:rPr>
              <a:t>АДАПТАЦИЯ И СОХРАНЕНИЕ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A1776F4F-0F11-00A2-A7A6-AD2FC96DAF72}"/>
              </a:ext>
            </a:extLst>
          </p:cNvPr>
          <p:cNvSpPr/>
          <p:nvPr/>
        </p:nvSpPr>
        <p:spPr>
          <a:xfrm>
            <a:off x="10387298" y="535683"/>
            <a:ext cx="1301795" cy="127777"/>
          </a:xfrm>
          <a:prstGeom prst="roundRect">
            <a:avLst>
              <a:gd name="adj" fmla="val 43746"/>
            </a:avLst>
          </a:prstGeom>
          <a:solidFill>
            <a:srgbClr val="895CC6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rgbClr val="895CC6"/>
                </a:solidFill>
                <a:latin typeface="proxima nova semibold" panose="02000506030000020004" pitchFamily="2" charset="0"/>
              </a:rPr>
              <a:t>АДАПТАЦИЯ И СОХРАНЕНИЕ</a:t>
            </a: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3F2F803B-B385-4781-1EE7-DEA9F0B1BC33}"/>
              </a:ext>
            </a:extLst>
          </p:cNvPr>
          <p:cNvSpPr/>
          <p:nvPr/>
        </p:nvSpPr>
        <p:spPr>
          <a:xfrm>
            <a:off x="8482013" y="535359"/>
            <a:ext cx="954701" cy="127777"/>
          </a:xfrm>
          <a:prstGeom prst="roundRect">
            <a:avLst>
              <a:gd name="adj" fmla="val 43746"/>
            </a:avLst>
          </a:prstGeom>
          <a:solidFill>
            <a:srgbClr val="00C0F2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rgbClr val="00C0F2"/>
                </a:solidFill>
                <a:latin typeface="proxima nova semibold" panose="02000506030000020004" pitchFamily="2" charset="0"/>
              </a:rPr>
              <a:t>ПРИВЛЕЧЕНИЕ</a:t>
            </a: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D9DF3547-914E-BBCD-7A8D-98847BA4DE81}"/>
              </a:ext>
            </a:extLst>
          </p:cNvPr>
          <p:cNvSpPr/>
          <p:nvPr/>
        </p:nvSpPr>
        <p:spPr>
          <a:xfrm>
            <a:off x="10731320" y="2954021"/>
            <a:ext cx="954701" cy="127777"/>
          </a:xfrm>
          <a:prstGeom prst="roundRect">
            <a:avLst>
              <a:gd name="adj" fmla="val 43746"/>
            </a:avLst>
          </a:prstGeom>
          <a:solidFill>
            <a:srgbClr val="00C0F2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rgbClr val="00C0F2"/>
                </a:solidFill>
                <a:latin typeface="proxima nova semibold" panose="02000506030000020004" pitchFamily="2" charset="0"/>
              </a:rPr>
              <a:t>ПРИВЛЕЧЕНИЕ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90E667-0E69-5074-76D3-5200594CBD30}"/>
              </a:ext>
            </a:extLst>
          </p:cNvPr>
          <p:cNvSpPr txBox="1"/>
          <p:nvPr/>
        </p:nvSpPr>
        <p:spPr>
          <a:xfrm>
            <a:off x="446168" y="5377288"/>
            <a:ext cx="39448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+mn-cs"/>
              </a:rPr>
              <a:t>Обеспечение поступления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+mn-cs"/>
              </a:rPr>
              <a:t>молодежи на государственную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+mn-cs"/>
              </a:rPr>
              <a:t>и муниципальную службу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4F14B5D-7ABA-2267-6EF3-5BF14BE4F4F6}"/>
              </a:ext>
            </a:extLst>
          </p:cNvPr>
          <p:cNvSpPr txBox="1"/>
          <p:nvPr/>
        </p:nvSpPr>
        <p:spPr>
          <a:xfrm rot="292457">
            <a:off x="449309" y="4232650"/>
            <a:ext cx="3291747" cy="461665"/>
          </a:xfrm>
          <a:prstGeom prst="rect">
            <a:avLst/>
          </a:prstGeom>
          <a:solidFill>
            <a:srgbClr val="8963D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ЦЕЛЬ ПРОГРАММЫ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semibold" panose="02000506030000020004" pitchFamily="2" charset="0"/>
              <a:ea typeface="+mn-ea"/>
              <a:cs typeface="Calibri"/>
              <a:sym typeface="proxima nova rg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0012010-B110-5F26-C957-3AA6B4690F6E}"/>
              </a:ext>
            </a:extLst>
          </p:cNvPr>
          <p:cNvSpPr txBox="1"/>
          <p:nvPr/>
        </p:nvSpPr>
        <p:spPr>
          <a:xfrm rot="21398649">
            <a:off x="439991" y="4737451"/>
            <a:ext cx="2152649" cy="461665"/>
          </a:xfrm>
          <a:prstGeom prst="rect">
            <a:avLst/>
          </a:prstGeom>
          <a:solidFill>
            <a:srgbClr val="FA8E4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«ГОССТАРТ»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semibold" panose="02000506030000020004" pitchFamily="2" charset="0"/>
              <a:ea typeface="+mn-ea"/>
              <a:cs typeface="Calibri"/>
              <a:sym typeface="proxima nova rg"/>
            </a:endParaRPr>
          </a:p>
        </p:txBody>
      </p:sp>
    </p:spTree>
    <p:extLst>
      <p:ext uri="{BB962C8B-B14F-4D97-AF65-F5344CB8AC3E}">
        <p14:creationId xmlns:p14="http://schemas.microsoft.com/office/powerpoint/2010/main" val="3314791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Овал 61">
            <a:extLst>
              <a:ext uri="{FF2B5EF4-FFF2-40B4-BE49-F238E27FC236}">
                <a16:creationId xmlns:a16="http://schemas.microsoft.com/office/drawing/2014/main" id="{9F33163E-96CE-5982-5ADD-9A5857543D3C}"/>
              </a:ext>
            </a:extLst>
          </p:cNvPr>
          <p:cNvSpPr/>
          <p:nvPr/>
        </p:nvSpPr>
        <p:spPr>
          <a:xfrm>
            <a:off x="2482991" y="-1752649"/>
            <a:ext cx="8425429" cy="8425429"/>
          </a:xfrm>
          <a:prstGeom prst="ellipse">
            <a:avLst/>
          </a:prstGeom>
          <a:gradFill flip="none" rotWithShape="1">
            <a:gsLst>
              <a:gs pos="0">
                <a:srgbClr val="00C2F4">
                  <a:alpha val="37000"/>
                </a:srgbClr>
              </a:gs>
              <a:gs pos="66000">
                <a:schemeClr val="accent2">
                  <a:lumMod val="20000"/>
                  <a:lumOff val="8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proxima nova rg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5667628-1A4C-0B57-DDE3-649130F95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3987" y="-18569"/>
            <a:ext cx="6860212" cy="690086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DFDCE75-06E1-B444-5E78-CCB6457B7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71164" y="-202130"/>
            <a:ext cx="6858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C01235-BDE7-1DAB-E123-036E52F491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3" r="32185"/>
          <a:stretch/>
        </p:blipFill>
        <p:spPr>
          <a:xfrm>
            <a:off x="9591785" y="4015338"/>
            <a:ext cx="2642717" cy="26723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D9A0E4-E2C4-DB90-CB61-DECEE4D9E6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96"/>
          <a:stretch/>
        </p:blipFill>
        <p:spPr>
          <a:xfrm>
            <a:off x="9693078" y="-21316"/>
            <a:ext cx="2523861" cy="1927749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270F72C2-EE0B-8981-C288-D94AEBA6AA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" r="11031"/>
          <a:stretch/>
        </p:blipFill>
        <p:spPr>
          <a:xfrm>
            <a:off x="7077257" y="-11539"/>
            <a:ext cx="2639151" cy="1941823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9682BE2-F43C-A111-0BE4-FC7E0E1A0DDA}"/>
              </a:ext>
            </a:extLst>
          </p:cNvPr>
          <p:cNvSpPr txBox="1">
            <a:spLocks/>
          </p:cNvSpPr>
          <p:nvPr/>
        </p:nvSpPr>
        <p:spPr>
          <a:xfrm>
            <a:off x="338083" y="472677"/>
            <a:ext cx="11177187" cy="719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C2F4"/>
                </a:solidFill>
                <a:effectLst/>
                <a:uLnTx/>
                <a:uFillTx/>
                <a:latin typeface="+mj-lt"/>
                <a:sym typeface="Proxima Nova"/>
              </a:rPr>
              <a:t>ГОССТАРТ.СТАЖИРОВКИ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54C15-67F6-9168-A8BD-19EB712E634E}"/>
              </a:ext>
            </a:extLst>
          </p:cNvPr>
          <p:cNvSpPr txBox="1"/>
          <p:nvPr/>
        </p:nvSpPr>
        <p:spPr>
          <a:xfrm>
            <a:off x="491893" y="1480449"/>
            <a:ext cx="2403155" cy="518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C2F4"/>
                </a:solidFill>
                <a:effectLst/>
                <a:uLnTx/>
                <a:uFillTx/>
                <a:latin typeface="+mj-lt"/>
                <a:ea typeface="+mn-ea"/>
                <a:cs typeface="Calibri"/>
                <a:sym typeface="proxima nova rg"/>
              </a:rPr>
              <a:t>5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C2F4"/>
                </a:solidFill>
                <a:effectLst/>
                <a:uLnTx/>
                <a:uFillTx/>
                <a:latin typeface="+mj-lt"/>
                <a:ea typeface="+mn-ea"/>
                <a:cs typeface="Calibri"/>
                <a:sym typeface="proxima nova rg"/>
              </a:rPr>
              <a:t> </a:t>
            </a:r>
            <a:r>
              <a:rPr lang="ru-RU" sz="3600" kern="0" dirty="0">
                <a:solidFill>
                  <a:srgbClr val="00C2F4"/>
                </a:solidFill>
                <a:latin typeface="+mj-lt"/>
                <a:cs typeface="Calibri"/>
                <a:sym typeface="proxima nova rg"/>
              </a:rPr>
              <a:t>5</a:t>
            </a: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C2F4"/>
                </a:solidFill>
                <a:effectLst/>
                <a:uLnTx/>
                <a:uFillTx/>
                <a:latin typeface="+mj-lt"/>
                <a:ea typeface="+mn-ea"/>
                <a:cs typeface="Calibri"/>
                <a:sym typeface="proxima nova rg"/>
              </a:rPr>
              <a:t>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FEBF0D-3930-4BEF-63D7-5FF9AAEA1573}"/>
              </a:ext>
            </a:extLst>
          </p:cNvPr>
          <p:cNvSpPr txBox="1"/>
          <p:nvPr/>
        </p:nvSpPr>
        <p:spPr>
          <a:xfrm>
            <a:off x="519419" y="1832779"/>
            <a:ext cx="2399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Calibri"/>
              <a:sym typeface="proxima nova rg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РЕГИСТРАЦИЙ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ЗА 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  <a:sym typeface="proxima nova rg"/>
              </a:rPr>
              <a:t>2023-2024 </a:t>
            </a:r>
            <a:r>
              <a:rPr kumimoji="0" lang="ru-RU" sz="105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  <a:sym typeface="proxima nova rg"/>
              </a:rPr>
              <a:t>г.г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  <a:sym typeface="proxima nova rg"/>
              </a:rPr>
              <a:t>.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Calibri"/>
              <a:sym typeface="proxima nova rg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A23D2C9-F0B6-9972-4721-45C0917E4E5F}"/>
              </a:ext>
            </a:extLst>
          </p:cNvPr>
          <p:cNvSpPr/>
          <p:nvPr/>
        </p:nvSpPr>
        <p:spPr>
          <a:xfrm>
            <a:off x="406908" y="1330712"/>
            <a:ext cx="1804384" cy="1105732"/>
          </a:xfrm>
          <a:prstGeom prst="roundRect">
            <a:avLst>
              <a:gd name="adj" fmla="val 10951"/>
            </a:avLst>
          </a:prstGeom>
          <a:noFill/>
          <a:ln w="19050" cap="flat">
            <a:solidFill>
              <a:srgbClr val="00C2F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proxima nova rg"/>
              <a:ea typeface="proxima nova rg"/>
              <a:cs typeface="proxima nova rg"/>
              <a:sym typeface="proxima nova rg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0F4C3F9-E146-5F99-C387-7F7914434030}"/>
              </a:ext>
            </a:extLst>
          </p:cNvPr>
          <p:cNvSpPr/>
          <p:nvPr/>
        </p:nvSpPr>
        <p:spPr>
          <a:xfrm>
            <a:off x="2276965" y="1322756"/>
            <a:ext cx="2308585" cy="1115012"/>
          </a:xfrm>
          <a:prstGeom prst="roundRect">
            <a:avLst>
              <a:gd name="adj" fmla="val 9252"/>
            </a:avLst>
          </a:prstGeom>
          <a:solidFill>
            <a:srgbClr val="00C2F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rg"/>
              <a:ea typeface="+mn-ea"/>
              <a:cs typeface="Calibri"/>
              <a:sym typeface="proxima nova rg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5D3007-0199-7F16-D405-523E2B140115}"/>
              </a:ext>
            </a:extLst>
          </p:cNvPr>
          <p:cNvSpPr txBox="1"/>
          <p:nvPr/>
        </p:nvSpPr>
        <p:spPr>
          <a:xfrm>
            <a:off x="2383994" y="1551070"/>
            <a:ext cx="2403155" cy="281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2 ЭТАПА</a:t>
            </a:r>
            <a:endParaRPr kumimoji="0" lang="ru-RU" sz="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semibold" panose="02000506030000020004" pitchFamily="2" charset="0"/>
              <a:ea typeface="+mn-ea"/>
              <a:cs typeface="Calibri"/>
              <a:sym typeface="proxima nova rg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722BDC-E28B-AE7C-D9F7-08EFF9194274}"/>
              </a:ext>
            </a:extLst>
          </p:cNvPr>
          <p:cNvSpPr txBox="1"/>
          <p:nvPr/>
        </p:nvSpPr>
        <p:spPr>
          <a:xfrm>
            <a:off x="2369093" y="1901186"/>
            <a:ext cx="23994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0"/>
                <a:cs typeface="Calibri"/>
                <a:sym typeface="proxima nova rg"/>
              </a:rPr>
              <a:t>Стажировки в РОИВ и ОМСУ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E306BA-ECD7-9585-26E0-397B3BE51F3D}"/>
              </a:ext>
            </a:extLst>
          </p:cNvPr>
          <p:cNvSpPr txBox="1"/>
          <p:nvPr/>
        </p:nvSpPr>
        <p:spPr>
          <a:xfrm>
            <a:off x="4747517" y="1489588"/>
            <a:ext cx="2637663" cy="518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C2F4"/>
                </a:solidFill>
                <a:effectLst/>
                <a:uLnTx/>
                <a:uFillTx/>
                <a:latin typeface="+mj-lt"/>
                <a:ea typeface="+mn-ea"/>
                <a:cs typeface="Calibri"/>
                <a:sym typeface="proxima nova rg"/>
              </a:rPr>
              <a:t>500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C2F4"/>
                </a:solidFill>
                <a:effectLst/>
                <a:uLnTx/>
                <a:uFillTx/>
                <a:latin typeface="+mj-lt"/>
                <a:ea typeface="+mn-ea"/>
                <a:cs typeface="Calibri"/>
                <a:sym typeface="proxima nova rg"/>
              </a:rPr>
              <a:t> </a:t>
            </a: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C2F4"/>
                </a:solidFill>
                <a:effectLst/>
                <a:uLnTx/>
                <a:uFillTx/>
                <a:latin typeface="+mj-lt"/>
                <a:ea typeface="+mn-ea"/>
                <a:cs typeface="Calibri"/>
                <a:sym typeface="proxima nova rg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5ACF04-9A17-FFF4-3927-2DDAD51DA5D7}"/>
              </a:ext>
            </a:extLst>
          </p:cNvPr>
          <p:cNvSpPr txBox="1"/>
          <p:nvPr/>
        </p:nvSpPr>
        <p:spPr>
          <a:xfrm>
            <a:off x="4776544" y="1841918"/>
            <a:ext cx="2633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Calibri"/>
              <a:sym typeface="proxima nova rg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СТАЖЕРОВ </a:t>
            </a:r>
            <a:b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</a:b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В РОИВ, ОМСУ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BACEAE03-69E2-AA8A-6309-F0AF28377475}"/>
              </a:ext>
            </a:extLst>
          </p:cNvPr>
          <p:cNvSpPr/>
          <p:nvPr/>
        </p:nvSpPr>
        <p:spPr>
          <a:xfrm>
            <a:off x="4633628" y="1325732"/>
            <a:ext cx="2105243" cy="1105732"/>
          </a:xfrm>
          <a:prstGeom prst="roundRect">
            <a:avLst>
              <a:gd name="adj" fmla="val 10951"/>
            </a:avLst>
          </a:prstGeom>
          <a:noFill/>
          <a:ln w="19050" cap="flat">
            <a:solidFill>
              <a:srgbClr val="00C2F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proxima nova rg"/>
              <a:ea typeface="proxima nova rg"/>
              <a:cs typeface="proxima nova rg"/>
              <a:sym typeface="proxima nova rg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47CE5A-BB80-B22F-6C46-2034200D8D12}"/>
              </a:ext>
            </a:extLst>
          </p:cNvPr>
          <p:cNvSpPr txBox="1"/>
          <p:nvPr/>
        </p:nvSpPr>
        <p:spPr>
          <a:xfrm>
            <a:off x="2369092" y="2091308"/>
            <a:ext cx="23994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0"/>
                <a:cs typeface="Calibri"/>
                <a:sym typeface="proxima nova rg"/>
              </a:rPr>
              <a:t>Стажировки в ФОИВ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54E15B-F9AB-D623-1DFA-108044F613F2}"/>
              </a:ext>
            </a:extLst>
          </p:cNvPr>
          <p:cNvSpPr txBox="1"/>
          <p:nvPr/>
        </p:nvSpPr>
        <p:spPr>
          <a:xfrm>
            <a:off x="369038" y="3065122"/>
            <a:ext cx="64074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181818"/>
                </a:solidFill>
                <a:latin typeface="+mj-lt"/>
                <a:cs typeface="Calibri"/>
                <a:sym typeface="proxima nova rg"/>
              </a:rPr>
              <a:t>31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Calibri"/>
                <a:sym typeface="proxima nova rg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Calibri"/>
                <a:sym typeface="proxima nova rg"/>
              </a:rPr>
              <a:t>ФОИВ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+mj-lt"/>
              <a:ea typeface="+mn-ea"/>
              <a:cs typeface="Calibri"/>
              <a:sym typeface="proxima nova rg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6FFFA1-019E-B44E-45EA-341C85EB4DAD}"/>
              </a:ext>
            </a:extLst>
          </p:cNvPr>
          <p:cNvSpPr txBox="1"/>
          <p:nvPr/>
        </p:nvSpPr>
        <p:spPr>
          <a:xfrm>
            <a:off x="331901" y="2691058"/>
            <a:ext cx="4847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2F4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C2F4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ФЕДЕРАЛЬНЫЙ ЭТАП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– 2024 год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proxima nova semibold" panose="02000506030000020004" pitchFamily="2" charset="0"/>
              <a:ea typeface="+mn-ea"/>
              <a:cs typeface="Calibri"/>
              <a:sym typeface="proxima nova rg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4639F5-DE32-2305-E7AD-337B8818A5BD}"/>
              </a:ext>
            </a:extLst>
          </p:cNvPr>
          <p:cNvSpPr txBox="1"/>
          <p:nvPr/>
        </p:nvSpPr>
        <p:spPr>
          <a:xfrm>
            <a:off x="2262701" y="3057330"/>
            <a:ext cx="4188796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181818"/>
                </a:solidFill>
                <a:latin typeface="Actay Wide Bd" pitchFamily="50" charset="-52"/>
                <a:cs typeface="Calibri"/>
                <a:sym typeface="proxima nova rg"/>
              </a:rPr>
              <a:t>71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ctay Wide Bd" pitchFamily="50" charset="-52"/>
                <a:ea typeface="+mn-ea"/>
                <a:cs typeface="Calibri"/>
                <a:sym typeface="proxima nova rg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ctay Wide Bd" pitchFamily="50" charset="-52"/>
                <a:ea typeface="+mn-ea"/>
                <a:cs typeface="Calibri"/>
                <a:sym typeface="proxima nova rg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СУБЪЕКТ РФ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C71EBC0-D2F1-E5D5-78FF-8D9D267A44A0}"/>
              </a:ext>
            </a:extLst>
          </p:cNvPr>
          <p:cNvGrpSpPr/>
          <p:nvPr/>
        </p:nvGrpSpPr>
        <p:grpSpPr>
          <a:xfrm>
            <a:off x="4526343" y="3056082"/>
            <a:ext cx="7237608" cy="523220"/>
            <a:chOff x="4526343" y="2756037"/>
            <a:chExt cx="7237608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E762137-099E-6677-853F-E5706F4A2C56}"/>
                </a:ext>
              </a:extLst>
            </p:cNvPr>
            <p:cNvSpPr txBox="1"/>
            <p:nvPr/>
          </p:nvSpPr>
          <p:spPr>
            <a:xfrm>
              <a:off x="4526343" y="2756037"/>
              <a:ext cx="640744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+mj-lt"/>
                  <a:ea typeface="+mn-ea"/>
                  <a:cs typeface="Calibri"/>
                  <a:sym typeface="proxima nova rg"/>
                </a:rPr>
                <a:t>250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290696-95A2-6935-3D86-78A0ECE0DF77}"/>
                </a:ext>
              </a:extLst>
            </p:cNvPr>
            <p:cNvSpPr txBox="1"/>
            <p:nvPr/>
          </p:nvSpPr>
          <p:spPr>
            <a:xfrm>
              <a:off x="5282189" y="2876554"/>
              <a:ext cx="64817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+mj-lt"/>
                  <a:ea typeface="+mn-ea"/>
                  <a:cs typeface="Calibri"/>
                  <a:sym typeface="proxima nova rg"/>
                </a:rPr>
                <a:t>СТАЖЕРОВ </a:t>
              </a:r>
            </a:p>
          </p:txBody>
        </p:sp>
      </p:grp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CDC0FF1C-D7C0-790F-AF75-949EA8466173}"/>
              </a:ext>
            </a:extLst>
          </p:cNvPr>
          <p:cNvSpPr/>
          <p:nvPr/>
        </p:nvSpPr>
        <p:spPr>
          <a:xfrm>
            <a:off x="512294" y="5021307"/>
            <a:ext cx="3085691" cy="1352098"/>
          </a:xfrm>
          <a:prstGeom prst="roundRect">
            <a:avLst>
              <a:gd name="adj" fmla="val 138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"/>
                <a:ea typeface="+mn-ea"/>
                <a:cs typeface="Calibri"/>
                <a:sym typeface="proxima nova rg"/>
              </a:rPr>
              <a:t>~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rg"/>
              <a:ea typeface="+mn-ea"/>
              <a:cs typeface="Calibri"/>
              <a:sym typeface="proxima nova rg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617D7E2-F393-EE8F-2AF1-4BDF0891D1E2}"/>
              </a:ext>
            </a:extLst>
          </p:cNvPr>
          <p:cNvSpPr txBox="1"/>
          <p:nvPr/>
        </p:nvSpPr>
        <p:spPr>
          <a:xfrm>
            <a:off x="1230352" y="5096299"/>
            <a:ext cx="1965416" cy="866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/>
                <a:ea typeface="+mn-ea"/>
                <a:cs typeface="Calibri"/>
                <a:sym typeface="proxima nova rg"/>
              </a:rPr>
              <a:t>ВЛАДИСЛАВ ОВСЯНКО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3153"/>
                </a:solidFill>
                <a:effectLst/>
                <a:uLnTx/>
                <a:uFillTx/>
                <a:latin typeface="proxima nova semibold"/>
                <a:ea typeface="+mn-ea"/>
                <a:cs typeface="Calibri"/>
                <a:sym typeface="proxima nova rg"/>
              </a:rPr>
              <a:t>г. Санкт-Петербург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C0F2"/>
                </a:solidFill>
                <a:effectLst/>
                <a:uLnTx/>
                <a:uFillTx/>
                <a:latin typeface="proxima nova semibold"/>
                <a:ea typeface="+mn-ea"/>
                <a:cs typeface="Calibri"/>
                <a:sym typeface="proxima nova rg"/>
              </a:rPr>
              <a:t>Проходил стажировку в Министерстве культуры Российской Федерации в 2023 году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A8E49"/>
              </a:solidFill>
              <a:effectLst/>
              <a:uLnTx/>
              <a:uFillTx/>
              <a:latin typeface="proxima nova semibold"/>
              <a:ea typeface="+mn-ea"/>
              <a:cs typeface="Calibri"/>
              <a:sym typeface="proxima nova rg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29265B-08A3-ECFA-4080-2D0C8A05C354}"/>
              </a:ext>
            </a:extLst>
          </p:cNvPr>
          <p:cNvSpPr txBox="1"/>
          <p:nvPr/>
        </p:nvSpPr>
        <p:spPr>
          <a:xfrm>
            <a:off x="1224259" y="5750950"/>
            <a:ext cx="2487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В результате стажировки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получил предложение о трудоустройстве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в Департамент государственной поддержки искусства </a:t>
            </a:r>
            <a:b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</a:b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и народного творчества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B5C12CF-D7D1-55FA-5352-E25CFBB6F8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42218" r="63292" b="36091"/>
          <a:stretch/>
        </p:blipFill>
        <p:spPr>
          <a:xfrm>
            <a:off x="378333" y="5325251"/>
            <a:ext cx="724204" cy="724204"/>
          </a:xfrm>
          <a:prstGeom prst="ellipse">
            <a:avLst/>
          </a:prstGeom>
        </p:spPr>
      </p:pic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6946B4D9-0099-8C41-687E-1E8F0FD26ED5}"/>
              </a:ext>
            </a:extLst>
          </p:cNvPr>
          <p:cNvSpPr/>
          <p:nvPr/>
        </p:nvSpPr>
        <p:spPr>
          <a:xfrm>
            <a:off x="3644370" y="5028494"/>
            <a:ext cx="3092897" cy="1352098"/>
          </a:xfrm>
          <a:prstGeom prst="roundRect">
            <a:avLst>
              <a:gd name="adj" fmla="val 138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"/>
                <a:ea typeface="+mn-ea"/>
                <a:cs typeface="Calibri"/>
                <a:sym typeface="proxima nova rg"/>
              </a:rPr>
              <a:t>~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rg"/>
              <a:ea typeface="+mn-ea"/>
              <a:cs typeface="Calibri"/>
              <a:sym typeface="proxima nova rg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46A9BAA-5CCC-5BA6-869C-32BF33835E8E}"/>
              </a:ext>
            </a:extLst>
          </p:cNvPr>
          <p:cNvSpPr txBox="1"/>
          <p:nvPr/>
        </p:nvSpPr>
        <p:spPr>
          <a:xfrm>
            <a:off x="4595780" y="5096299"/>
            <a:ext cx="2039381" cy="959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/>
                <a:ea typeface="+mn-ea"/>
                <a:cs typeface="Calibri"/>
                <a:sym typeface="proxima nova rg"/>
              </a:rPr>
              <a:t>ДМИТРИЙ ГРУДНОВ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3153"/>
                </a:solidFill>
                <a:effectLst/>
                <a:uLnTx/>
                <a:uFillTx/>
                <a:latin typeface="proxima nova semibold"/>
                <a:ea typeface="+mn-ea"/>
                <a:cs typeface="Calibri"/>
                <a:sym typeface="proxima nova rg"/>
              </a:rPr>
              <a:t>Томская область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C0F2"/>
                </a:solidFill>
                <a:effectLst/>
                <a:uLnTx/>
                <a:uFillTx/>
                <a:latin typeface="proxima nova semibold"/>
                <a:ea typeface="+mn-ea"/>
                <a:cs typeface="Calibri"/>
                <a:sym typeface="proxima nova rg"/>
              </a:rPr>
              <a:t>Проходил стажировку в Министерстве </a:t>
            </a:r>
            <a:b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C0F2"/>
                </a:solidFill>
                <a:effectLst/>
                <a:uLnTx/>
                <a:uFillTx/>
                <a:latin typeface="proxima nova semibold"/>
                <a:ea typeface="+mn-ea"/>
                <a:cs typeface="Calibri"/>
                <a:sym typeface="proxima nova rg"/>
              </a:rPr>
            </a:b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C0F2"/>
                </a:solidFill>
                <a:effectLst/>
                <a:uLnTx/>
                <a:uFillTx/>
                <a:latin typeface="proxima nova semibold"/>
                <a:ea typeface="+mn-ea"/>
                <a:cs typeface="Calibri"/>
                <a:sym typeface="proxima nova rg"/>
              </a:rPr>
              <a:t>цифрового развития, связи и массовых коммуникаций Российской Федерации в 2024 году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A8E49"/>
              </a:solidFill>
              <a:effectLst/>
              <a:uLnTx/>
              <a:uFillTx/>
              <a:latin typeface="proxima nova semibold"/>
              <a:ea typeface="+mn-ea"/>
              <a:cs typeface="Calibri"/>
              <a:sym typeface="proxima nova rg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E21D2B-3DC6-CB01-7C49-6E9A3E1BEF06}"/>
              </a:ext>
            </a:extLst>
          </p:cNvPr>
          <p:cNvSpPr txBox="1"/>
          <p:nvPr/>
        </p:nvSpPr>
        <p:spPr>
          <a:xfrm>
            <a:off x="4585550" y="5798173"/>
            <a:ext cx="2174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После стажировки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получил предложение о работе в Департаменте развития облачных сервисов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A405041-E25C-2AAD-9327-1AB6CB2A4C2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700" y="5336258"/>
            <a:ext cx="720427" cy="720427"/>
          </a:xfrm>
          <a:prstGeom prst="ellips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084363-5831-2C7F-F8B4-397A3F29376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27209" r="6457" b="5502"/>
          <a:stretch/>
        </p:blipFill>
        <p:spPr>
          <a:xfrm>
            <a:off x="7071453" y="4026664"/>
            <a:ext cx="2530299" cy="2862661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CEA35B29-2DC0-29C3-26B5-81ADF5B0CE36}"/>
              </a:ext>
            </a:extLst>
          </p:cNvPr>
          <p:cNvSpPr/>
          <p:nvPr/>
        </p:nvSpPr>
        <p:spPr>
          <a:xfrm>
            <a:off x="7071454" y="6564509"/>
            <a:ext cx="5176114" cy="324000"/>
          </a:xfrm>
          <a:prstGeom prst="rect">
            <a:avLst/>
          </a:prstGeom>
          <a:solidFill>
            <a:srgbClr val="00C2F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proxima nova rg"/>
              <a:ea typeface="proxima nova rg"/>
              <a:cs typeface="proxima nova rg"/>
              <a:sym typeface="proxima nova rg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6903690-A662-3B77-62A8-2AF79631EDD2}"/>
              </a:ext>
            </a:extLst>
          </p:cNvPr>
          <p:cNvSpPr txBox="1"/>
          <p:nvPr/>
        </p:nvSpPr>
        <p:spPr>
          <a:xfrm>
            <a:off x="7216603" y="6598233"/>
            <a:ext cx="5027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Экскурсия для лучших стажеров в Доме Правительства РФ, 2023 год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5392AA84-846C-C551-8546-FA4752BE615E}"/>
              </a:ext>
            </a:extLst>
          </p:cNvPr>
          <p:cNvSpPr txBox="1">
            <a:spLocks/>
          </p:cNvSpPr>
          <p:nvPr/>
        </p:nvSpPr>
        <p:spPr>
          <a:xfrm>
            <a:off x="9360762" y="62903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557F8-6E19-4AE2-AAF9-EAA4D4E286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proxima nova rg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  <a:sym typeface="proxima nova rg"/>
            </a:endParaRPr>
          </a:p>
        </p:txBody>
      </p:sp>
      <p:sp>
        <p:nvSpPr>
          <p:cNvPr id="60" name="Скругленный прямоугольник 56">
            <a:extLst>
              <a:ext uri="{FF2B5EF4-FFF2-40B4-BE49-F238E27FC236}">
                <a16:creationId xmlns:a16="http://schemas.microsoft.com/office/drawing/2014/main" id="{BB8C0AFA-F972-B3FB-92F6-2D7CCFF39AC2}"/>
              </a:ext>
            </a:extLst>
          </p:cNvPr>
          <p:cNvSpPr/>
          <p:nvPr/>
        </p:nvSpPr>
        <p:spPr>
          <a:xfrm>
            <a:off x="3796700" y="3692560"/>
            <a:ext cx="2940568" cy="1141733"/>
          </a:xfrm>
          <a:prstGeom prst="roundRect">
            <a:avLst>
              <a:gd name="adj" fmla="val 12407"/>
            </a:avLst>
          </a:prstGeom>
          <a:solidFill>
            <a:schemeClr val="bg1"/>
          </a:solidFill>
          <a:ln w="12700">
            <a:solidFill>
              <a:srgbClr val="00C2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proxima nova rg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E65EB36-686E-924F-2947-95D5FE9B1186}"/>
              </a:ext>
            </a:extLst>
          </p:cNvPr>
          <p:cNvSpPr txBox="1"/>
          <p:nvPr/>
        </p:nvSpPr>
        <p:spPr>
          <a:xfrm>
            <a:off x="3874723" y="3869833"/>
            <a:ext cx="2403155" cy="234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roxima Nova Rg" panose="02000506030000020004" pitchFamily="2" charset="0"/>
                <a:cs typeface="Calibri"/>
                <a:sym typeface="proxima nova rg"/>
              </a:rPr>
              <a:t>Даты проведения</a:t>
            </a:r>
            <a:endParaRPr kumimoji="0" lang="ru-RU" sz="3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roxima Nova Rg" panose="02000506030000020004" pitchFamily="2" charset="0"/>
              <a:cs typeface="Calibri"/>
              <a:sym typeface="proxima nova rg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48CA254-6D7A-BAF0-5A1A-CC80E7219F8F}"/>
              </a:ext>
            </a:extLst>
          </p:cNvPr>
          <p:cNvSpPr txBox="1"/>
          <p:nvPr/>
        </p:nvSpPr>
        <p:spPr>
          <a:xfrm>
            <a:off x="3881476" y="4457779"/>
            <a:ext cx="27355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C2F4"/>
                </a:solidFill>
                <a:effectLst/>
                <a:uLnTx/>
                <a:uFillTx/>
                <a:latin typeface="Proxima Nova Rg" panose="02000506030000020004" pitchFamily="2" charset="0"/>
                <a:cs typeface="Calibri"/>
                <a:sym typeface="proxima nova rg"/>
              </a:rPr>
              <a:t>Федеральный 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00C2F4"/>
                </a:solidFill>
                <a:effectLst/>
                <a:uLnTx/>
                <a:uFillTx/>
                <a:latin typeface="Proxima Nova Rg" panose="02000506030000020004" pitchFamily="2" charset="0"/>
                <a:cs typeface="Calibri"/>
                <a:sym typeface="proxima nova rg"/>
              </a:rPr>
              <a:t>этап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C2F4"/>
                </a:solidFill>
                <a:effectLst/>
                <a:uLnTx/>
                <a:uFillTx/>
                <a:latin typeface="Proxima Nova Rg" panose="02000506030000020004" pitchFamily="2" charset="0"/>
                <a:cs typeface="Calibri"/>
                <a:sym typeface="proxima nova rg"/>
              </a:rPr>
              <a:t>: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roxima Nova Rg" panose="02000506030000020004" pitchFamily="2" charset="0"/>
                <a:cs typeface="Calibri"/>
                <a:sym typeface="proxima nova rg"/>
              </a:rPr>
              <a:t>октябрь 2025 года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7FC928A-B667-682F-E2CF-798FE8F7166C}"/>
              </a:ext>
            </a:extLst>
          </p:cNvPr>
          <p:cNvSpPr txBox="1"/>
          <p:nvPr/>
        </p:nvSpPr>
        <p:spPr>
          <a:xfrm>
            <a:off x="3885626" y="4096385"/>
            <a:ext cx="319480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C2F4"/>
                </a:solidFill>
                <a:effectLst/>
                <a:uLnTx/>
                <a:uFillTx/>
                <a:latin typeface="Proxima Nova Rg" panose="02000506030000020004" pitchFamily="2" charset="0"/>
                <a:cs typeface="Calibri"/>
                <a:sym typeface="proxima nova rg"/>
              </a:rPr>
              <a:t>Региональный этап: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roxima Nova Rg" panose="02000506030000020004" pitchFamily="2" charset="0"/>
                <a:cs typeface="Calibri"/>
                <a:sym typeface="proxima nova rg"/>
              </a:rPr>
              <a:t> апрель – август </a:t>
            </a:r>
            <a:br>
              <a: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roxima Nova Rg" panose="02000506030000020004" pitchFamily="2" charset="0"/>
                <a:cs typeface="Calibri"/>
                <a:sym typeface="proxima nova rg"/>
              </a:rPr>
            </a:b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roxima Nova Rg" panose="02000506030000020004" pitchFamily="2" charset="0"/>
                <a:cs typeface="Calibri"/>
                <a:sym typeface="proxima nova rg"/>
              </a:rPr>
              <a:t>2025 года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4C9157-B262-F16F-6180-60046E1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4158" y="1955423"/>
            <a:ext cx="2624391" cy="174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E5C3DDA-CB60-431E-6EEB-0A9A8D62F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t="8571" r="13512" b="11227"/>
          <a:stretch/>
        </p:blipFill>
        <p:spPr bwMode="auto">
          <a:xfrm>
            <a:off x="9696982" y="1943340"/>
            <a:ext cx="2519958" cy="17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899604C2-9623-4164-DC26-B83C61087C46}"/>
              </a:ext>
            </a:extLst>
          </p:cNvPr>
          <p:cNvSpPr/>
          <p:nvPr/>
        </p:nvSpPr>
        <p:spPr>
          <a:xfrm>
            <a:off x="7074552" y="1648881"/>
            <a:ext cx="5148827" cy="324000"/>
          </a:xfrm>
          <a:prstGeom prst="rect">
            <a:avLst/>
          </a:prstGeom>
          <a:solidFill>
            <a:srgbClr val="00C2F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proxima nova rg"/>
              <a:ea typeface="proxima nova rg"/>
              <a:cs typeface="proxima nova rg"/>
              <a:sym typeface="proxima nova rg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6F5C04F-E380-DBDA-89ED-BA591BFBC4A0}"/>
              </a:ext>
            </a:extLst>
          </p:cNvPr>
          <p:cNvSpPr txBox="1"/>
          <p:nvPr/>
        </p:nvSpPr>
        <p:spPr>
          <a:xfrm>
            <a:off x="7219702" y="1682605"/>
            <a:ext cx="5027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srgbClr val="FFFFFF"/>
                </a:solidFill>
                <a:latin typeface="proxima nova semibold" panose="02000506030000020004" pitchFamily="2" charset="0"/>
                <a:cs typeface="Calibri"/>
                <a:sym typeface="proxima nova rg"/>
              </a:rPr>
              <a:t>Э</a:t>
            </a:r>
            <a:r>
              <a:rPr kumimoji="0" lang="ru-RU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кскурсия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 в Координационный центр Правительства РФ, 2023 год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854C5078-CD90-E55A-2FF5-979201A84911}"/>
              </a:ext>
            </a:extLst>
          </p:cNvPr>
          <p:cNvSpPr/>
          <p:nvPr/>
        </p:nvSpPr>
        <p:spPr>
          <a:xfrm>
            <a:off x="7074553" y="3705150"/>
            <a:ext cx="5148825" cy="324000"/>
          </a:xfrm>
          <a:prstGeom prst="rect">
            <a:avLst/>
          </a:prstGeom>
          <a:solidFill>
            <a:srgbClr val="00C2F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proxima nova rg"/>
              <a:ea typeface="proxima nova rg"/>
              <a:cs typeface="proxima nova rg"/>
              <a:sym typeface="proxima nova rg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E60541-4FB8-2F36-5784-4FF751814F77}"/>
              </a:ext>
            </a:extLst>
          </p:cNvPr>
          <p:cNvSpPr txBox="1"/>
          <p:nvPr/>
        </p:nvSpPr>
        <p:spPr>
          <a:xfrm>
            <a:off x="7211154" y="3738874"/>
            <a:ext cx="5027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Награждение стажеров федерального этапа стажировок, 2024 год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BC7AF6FE-419F-2A3A-60F9-CDB79498BFD3}"/>
              </a:ext>
            </a:extLst>
          </p:cNvPr>
          <p:cNvGrpSpPr/>
          <p:nvPr/>
        </p:nvGrpSpPr>
        <p:grpSpPr>
          <a:xfrm>
            <a:off x="369038" y="3695406"/>
            <a:ext cx="3335971" cy="1129051"/>
            <a:chOff x="4739054" y="4531294"/>
            <a:chExt cx="7195771" cy="2019143"/>
          </a:xfrm>
          <a:solidFill>
            <a:schemeClr val="bg1"/>
          </a:solidFill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8480F716-78BD-AA2F-9232-1FBA437C246E}"/>
                </a:ext>
              </a:extLst>
            </p:cNvPr>
            <p:cNvSpPr/>
            <p:nvPr/>
          </p:nvSpPr>
          <p:spPr>
            <a:xfrm>
              <a:off x="4739054" y="4531294"/>
              <a:ext cx="7195771" cy="2019143"/>
            </a:xfrm>
            <a:prstGeom prst="roundRect">
              <a:avLst>
                <a:gd name="adj" fmla="val 9281"/>
              </a:avLst>
            </a:prstGeom>
            <a:grpFill/>
            <a:ln>
              <a:solidFill>
                <a:srgbClr val="00C2F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BC185B-F6BF-116F-E44D-FBA7D892CB46}"/>
                </a:ext>
              </a:extLst>
            </p:cNvPr>
            <p:cNvSpPr txBox="1"/>
            <p:nvPr/>
          </p:nvSpPr>
          <p:spPr>
            <a:xfrm>
              <a:off x="4940833" y="4705460"/>
              <a:ext cx="4758579" cy="6054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roxima nova semibold"/>
                  <a:ea typeface="+mn-ea"/>
                  <a:cs typeface="+mn-cs"/>
                </a:rPr>
                <a:t>Главные партнеры</a:t>
              </a:r>
            </a:p>
          </p:txBody>
        </p:sp>
        <p:pic>
          <p:nvPicPr>
            <p:cNvPr id="33" name="Рисунок 12">
              <a:extLst>
                <a:ext uri="{FF2B5EF4-FFF2-40B4-BE49-F238E27FC236}">
                  <a16:creationId xmlns:a16="http://schemas.microsoft.com/office/drawing/2014/main" id="{30A5E119-61A3-D208-86A2-41F360BF0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08341" y="5717450"/>
              <a:ext cx="1303018" cy="460802"/>
            </a:xfrm>
            <a:prstGeom prst="rect">
              <a:avLst/>
            </a:prstGeom>
            <a:grpFill/>
            <a:ln w="12700">
              <a:miter lim="400000"/>
            </a:ln>
          </p:spPr>
        </p:pic>
        <p:pic>
          <p:nvPicPr>
            <p:cNvPr id="35" name="Picture 2" descr="Picture background">
              <a:extLst>
                <a:ext uri="{FF2B5EF4-FFF2-40B4-BE49-F238E27FC236}">
                  <a16:creationId xmlns:a16="http://schemas.microsoft.com/office/drawing/2014/main" id="{6085269F-BC2E-68DD-AAD5-D3ADFEC59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918" y="5635036"/>
              <a:ext cx="1911891" cy="631831"/>
            </a:xfrm>
            <a:prstGeom prst="rect">
              <a:avLst/>
            </a:prstGeom>
            <a:grpFill/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6AEFC98D-EEBF-821F-1AD7-F4F47C3A7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869566" y="5622730"/>
              <a:ext cx="724624" cy="631831"/>
            </a:xfrm>
            <a:prstGeom prst="rect">
              <a:avLst/>
            </a:prstGeom>
            <a:grpFill/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D39DE5-81D1-7598-8F41-2480FFF73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36" t="-41320" r="40212" b="-20868"/>
            <a:stretch/>
          </p:blipFill>
          <p:spPr>
            <a:xfrm>
              <a:off x="9085363" y="5554798"/>
              <a:ext cx="1529732" cy="712067"/>
            </a:xfrm>
            <a:prstGeom prst="rect">
              <a:avLst/>
            </a:prstGeom>
            <a:grpFill/>
          </p:spPr>
        </p:pic>
        <p:pic>
          <p:nvPicPr>
            <p:cNvPr id="29" name="Рисунок 1" descr="Рисунок 1">
              <a:extLst>
                <a:ext uri="{FF2B5EF4-FFF2-40B4-BE49-F238E27FC236}">
                  <a16:creationId xmlns:a16="http://schemas.microsoft.com/office/drawing/2014/main" id="{D5A0AF29-CC55-E6E4-A3BE-3267D2F98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14405" y="5641567"/>
              <a:ext cx="731099" cy="610558"/>
            </a:xfrm>
            <a:prstGeom prst="rect">
              <a:avLst/>
            </a:prstGeom>
            <a:grpFill/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664796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FD3630D-E054-3571-8796-EF4ACE9D4BE1}"/>
              </a:ext>
            </a:extLst>
          </p:cNvPr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4644C7-F1AB-75F8-5297-E30D54CBCC85}"/>
              </a:ext>
            </a:extLst>
          </p:cNvPr>
          <p:cNvSpPr txBox="1">
            <a:spLocks/>
          </p:cNvSpPr>
          <p:nvPr/>
        </p:nvSpPr>
        <p:spPr>
          <a:xfrm>
            <a:off x="546257" y="370581"/>
            <a:ext cx="11177187" cy="719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ctay Wide Bd" pitchFamily="2" charset="-52"/>
                <a:sym typeface="Proxima Nova"/>
              </a:rPr>
              <a:t>ГосСтарт.Стажировки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Actay Wide Bd" pitchFamily="2" charset="-52"/>
              <a:sym typeface="Proxima Nova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78927FC4-3410-2C00-1098-567244751A4D}"/>
              </a:ext>
            </a:extLst>
          </p:cNvPr>
          <p:cNvSpPr/>
          <p:nvPr/>
        </p:nvSpPr>
        <p:spPr>
          <a:xfrm>
            <a:off x="3325963" y="-397090"/>
            <a:ext cx="8425429" cy="8425429"/>
          </a:xfrm>
          <a:prstGeom prst="ellipse">
            <a:avLst/>
          </a:prstGeom>
          <a:gradFill flip="none" rotWithShape="1">
            <a:gsLst>
              <a:gs pos="0">
                <a:srgbClr val="00C0F2">
                  <a:alpha val="59000"/>
                </a:srgbClr>
              </a:gs>
              <a:gs pos="66000">
                <a:schemeClr val="accent2">
                  <a:lumMod val="20000"/>
                  <a:lumOff val="8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proxima nova rg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B19AA8-4BD0-087C-705A-2D158B418730}"/>
              </a:ext>
            </a:extLst>
          </p:cNvPr>
          <p:cNvSpPr txBox="1"/>
          <p:nvPr/>
        </p:nvSpPr>
        <p:spPr>
          <a:xfrm>
            <a:off x="518309" y="995770"/>
            <a:ext cx="79845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C0F2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ОТЗЫВЫ УЧАСТНИКОВ 2023 – 2024 гг.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99F5E71-B443-E9F4-A142-DCE96950BF75}"/>
              </a:ext>
            </a:extLst>
          </p:cNvPr>
          <p:cNvSpPr/>
          <p:nvPr/>
        </p:nvSpPr>
        <p:spPr>
          <a:xfrm>
            <a:off x="546257" y="1511359"/>
            <a:ext cx="3504633" cy="3822641"/>
          </a:xfrm>
          <a:prstGeom prst="roundRect">
            <a:avLst>
              <a:gd name="adj" fmla="val 82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"/>
                <a:ea typeface="+mn-ea"/>
                <a:cs typeface="Calibri"/>
                <a:sym typeface="proxima nova rg"/>
              </a:rPr>
              <a:t>~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rg"/>
              <a:ea typeface="+mn-ea"/>
              <a:cs typeface="Calibri"/>
              <a:sym typeface="proxima nova rg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1A109C8-EF4E-CB16-CC29-1B4064031511}"/>
              </a:ext>
            </a:extLst>
          </p:cNvPr>
          <p:cNvSpPr/>
          <p:nvPr/>
        </p:nvSpPr>
        <p:spPr>
          <a:xfrm>
            <a:off x="4179277" y="1511359"/>
            <a:ext cx="3504633" cy="3822641"/>
          </a:xfrm>
          <a:prstGeom prst="roundRect">
            <a:avLst>
              <a:gd name="adj" fmla="val 82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"/>
                <a:ea typeface="+mn-ea"/>
                <a:cs typeface="Calibri"/>
                <a:sym typeface="proxima nova rg"/>
              </a:rPr>
              <a:t>~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rg"/>
              <a:ea typeface="+mn-ea"/>
              <a:cs typeface="Calibri"/>
              <a:sym typeface="proxima nova rg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B870338-DBEA-8ADE-2974-2D5A5556171D}"/>
              </a:ext>
            </a:extLst>
          </p:cNvPr>
          <p:cNvSpPr/>
          <p:nvPr/>
        </p:nvSpPr>
        <p:spPr>
          <a:xfrm>
            <a:off x="7812297" y="1511358"/>
            <a:ext cx="3504633" cy="3822641"/>
          </a:xfrm>
          <a:prstGeom prst="roundRect">
            <a:avLst>
              <a:gd name="adj" fmla="val 82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"/>
                <a:ea typeface="+mn-ea"/>
                <a:cs typeface="Calibri"/>
                <a:sym typeface="proxima nova rg"/>
              </a:rPr>
              <a:t>~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rg"/>
              <a:ea typeface="+mn-ea"/>
              <a:cs typeface="Calibri"/>
              <a:sym typeface="proxima nova rg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4EAEA3-8324-299A-3125-8CC1B8D67E59}"/>
              </a:ext>
            </a:extLst>
          </p:cNvPr>
          <p:cNvSpPr txBox="1"/>
          <p:nvPr/>
        </p:nvSpPr>
        <p:spPr>
          <a:xfrm>
            <a:off x="1820571" y="1943027"/>
            <a:ext cx="22271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/>
                <a:ea typeface="+mn-ea"/>
                <a:cs typeface="Calibri"/>
                <a:sym typeface="proxima nova rg"/>
              </a:rPr>
              <a:t>ВЕРА ДУДОЛИНА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" dirty="0">
                <a:solidFill>
                  <a:srgbClr val="8963D2"/>
                </a:solidFill>
                <a:latin typeface="proxima nova semibold"/>
                <a:cs typeface="Calibri"/>
                <a:sym typeface="proxima nova rg"/>
              </a:rPr>
              <a:t>Главный специалист управления муниципальных закупок департамента экономического развития Администрации городского округа «Город Архангельск»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8963D2"/>
              </a:solidFill>
              <a:effectLst/>
              <a:uLnTx/>
              <a:uFillTx/>
              <a:latin typeface="proxima nova semibold"/>
              <a:ea typeface="+mn-ea"/>
              <a:cs typeface="Calibri"/>
              <a:sym typeface="proxima nova rg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FA19B-18B1-960A-D099-1357543C7366}"/>
              </a:ext>
            </a:extLst>
          </p:cNvPr>
          <p:cNvSpPr txBox="1"/>
          <p:nvPr/>
        </p:nvSpPr>
        <p:spPr>
          <a:xfrm>
            <a:off x="788344" y="2828366"/>
            <a:ext cx="3192412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«Программа позволяет не только познакомиться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с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Calibri" panose="020F0502020204030204" pitchFamily="34" charset="0"/>
                <a:cs typeface="Calibri"/>
              </a:rPr>
              <a:t>молодыми и инициативными участниками со всей страны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, которые готовы работать на благо страны, но и пройти стажировку в Федеральных органах исполнительной власти.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</a:b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Proxima Nova Rg" panose="02000506030000020004" pitchFamily="2" charset="0"/>
              <a:ea typeface="Calibri" panose="020F0502020204030204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Proxima Nova Rg" panose="02000506030000020004" pitchFamily="2" charset="0"/>
              <a:ea typeface="Calibri" panose="020F0502020204030204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В рамках стажировки мне удалось стать частью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Calibri" panose="020F0502020204030204" pitchFamily="34" charset="0"/>
                <a:cs typeface="Calibri"/>
              </a:rPr>
              <a:t>большого коллектива профессионалов, которые вносят свой вклад в укрепление технологического суверенитета и развитие промышленности нашей страны!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Calibri" panose="020F0502020204030204" pitchFamily="34" charset="0"/>
                <a:cs typeface="Calibri"/>
              </a:rPr>
            </a:b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proxima nova semibold" panose="02000506030000020004" pitchFamily="2" charset="0"/>
              <a:ea typeface="Calibri" panose="020F0502020204030204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Proxima Nova Rg" panose="02000506030000020004" pitchFamily="2" charset="0"/>
              <a:ea typeface="Calibri" panose="020F0502020204030204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Для меня это уникальная возможность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Calibri" panose="020F0502020204030204" pitchFamily="34" charset="0"/>
                <a:cs typeface="Calibri"/>
              </a:rPr>
              <a:t>поработать над масштабными задачами и расширить свои профессиональные компетенции!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D13E0E-5148-6C31-0D5F-520E5F1AF34A}"/>
              </a:ext>
            </a:extLst>
          </p:cNvPr>
          <p:cNvSpPr txBox="1"/>
          <p:nvPr/>
        </p:nvSpPr>
        <p:spPr>
          <a:xfrm>
            <a:off x="5453592" y="1943027"/>
            <a:ext cx="22303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/>
                <a:ea typeface="+mn-ea"/>
                <a:cs typeface="Calibri"/>
                <a:sym typeface="proxima nova rg"/>
              </a:rPr>
              <a:t>ВЛАДИСЛАВ КУРТЕВ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" dirty="0">
                <a:solidFill>
                  <a:srgbClr val="8963D2"/>
                </a:solidFill>
                <a:latin typeface="proxima nova semibold"/>
                <a:cs typeface="Calibri"/>
                <a:sym typeface="proxima nova rg"/>
              </a:rPr>
              <a:t>Студент ФГБОУ ВО «Кубанский государственный университет»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963D2"/>
              </a:solidFill>
              <a:effectLst/>
              <a:uLnTx/>
              <a:uFillTx/>
              <a:latin typeface="proxima nova semibold"/>
              <a:ea typeface="+mn-ea"/>
              <a:cs typeface="Calibri"/>
              <a:sym typeface="proxima nova rg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2376C4-25C7-727F-652D-F490D587A51B}"/>
              </a:ext>
            </a:extLst>
          </p:cNvPr>
          <p:cNvSpPr txBox="1"/>
          <p:nvPr/>
        </p:nvSpPr>
        <p:spPr>
          <a:xfrm>
            <a:off x="9047282" y="1943027"/>
            <a:ext cx="223031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rgbClr val="181818"/>
                </a:solidFill>
                <a:latin typeface="proxima nova semibold"/>
                <a:cs typeface="Calibri"/>
                <a:sym typeface="proxima nova rg"/>
              </a:rPr>
              <a:t>ВАЛЕРИЯ АГЕЕВА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proxima nova semibold"/>
              <a:ea typeface="+mn-ea"/>
              <a:cs typeface="Calibri"/>
              <a:sym typeface="proxima nova rg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/>
                <a:ea typeface="+mn-ea"/>
                <a:cs typeface="Calibri"/>
                <a:sym typeface="proxima nova rg"/>
              </a:rPr>
              <a:t>Главный специалист-эксперт отдела </a:t>
            </a:r>
            <a:b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/>
                <a:ea typeface="+mn-ea"/>
                <a:cs typeface="Calibri"/>
                <a:sym typeface="proxima nova rg"/>
              </a:rPr>
            </a:b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/>
                <a:ea typeface="+mn-ea"/>
                <a:cs typeface="Calibri"/>
                <a:sym typeface="proxima nova rg"/>
              </a:rPr>
              <a:t>в Федеральной службе по надзору </a:t>
            </a:r>
            <a:b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/>
                <a:ea typeface="+mn-ea"/>
                <a:cs typeface="Calibri"/>
                <a:sym typeface="proxima nova rg"/>
              </a:rPr>
            </a:b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8963D2"/>
                </a:solidFill>
                <a:effectLst/>
                <a:uLnTx/>
                <a:uFillTx/>
                <a:latin typeface="proxima nova semibold"/>
                <a:ea typeface="+mn-ea"/>
                <a:cs typeface="Calibri"/>
                <a:sym typeface="proxima nova rg"/>
              </a:rPr>
              <a:t>в сфере здравоохранения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8169EB-411D-620F-AB3C-067BC5711E15}"/>
              </a:ext>
            </a:extLst>
          </p:cNvPr>
          <p:cNvSpPr txBox="1"/>
          <p:nvPr/>
        </p:nvSpPr>
        <p:spPr>
          <a:xfrm>
            <a:off x="4418291" y="2828366"/>
            <a:ext cx="3024728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«Ознакомился со структурой Федеральной службы судебных приставов, побывав на экскурсиях в Главном управлении судебных приставов в городе Москва, в Главном Межрегиональном управлении ФССП России, центральном аппарате, территориальных органах и структурных подразделениях.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900" dirty="0">
              <a:solidFill>
                <a:srgbClr val="181818"/>
              </a:solidFill>
              <a:latin typeface="Proxima Nova Rg" panose="02000506030000020004" pitchFamily="2" charset="0"/>
              <a:ea typeface="Calibri" panose="020F0502020204030204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900" dirty="0">
              <a:solidFill>
                <a:srgbClr val="181818"/>
              </a:solidFill>
              <a:latin typeface="Proxima Nova Rg" panose="02000506030000020004" pitchFamily="2" charset="0"/>
              <a:ea typeface="Calibri" panose="020F0502020204030204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Calibri" panose="020F0502020204030204" pitchFamily="34" charset="0"/>
                <a:cs typeface="Calibri"/>
              </a:rPr>
              <a:t>Это уникальная возможность увидеть,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Calibri" panose="020F0502020204030204" pitchFamily="34" charset="0"/>
                <a:cs typeface="Calibri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Calibri" panose="020F0502020204030204" pitchFamily="34" charset="0"/>
                <a:cs typeface="Calibri"/>
              </a:rPr>
              <a:t>как работает служба изнутри!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Так же, была проведена экскурсия в Арбитражном суде города Москвы»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A2E4BAD-8D64-66C7-ADB7-7E3A05B75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30" t="25824" r="26748" b="40054"/>
          <a:stretch/>
        </p:blipFill>
        <p:spPr>
          <a:xfrm>
            <a:off x="4518388" y="1818680"/>
            <a:ext cx="825912" cy="825912"/>
          </a:xfrm>
          <a:prstGeom prst="ellipse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860F34F-183E-13DE-2BE6-769B9FD30161}"/>
              </a:ext>
            </a:extLst>
          </p:cNvPr>
          <p:cNvSpPr txBox="1"/>
          <p:nvPr/>
        </p:nvSpPr>
        <p:spPr>
          <a:xfrm>
            <a:off x="8089855" y="2828366"/>
            <a:ext cx="30247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В прошлом году принимала участие в федеральном этапе направления «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ГосСтарт.Стажировки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»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и проходила стажировку в Росздравнадзоре.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После завершения стажировки получила предложение к трудоустройству и стала полноценным федеральным государственным служащим: главный специалист-эксперт отдела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Rg" panose="02000506030000020004" pitchFamily="2" charset="0"/>
                <a:ea typeface="Calibri" panose="020F0502020204030204" pitchFamily="34" charset="0"/>
                <a:cs typeface="Calibri"/>
              </a:rPr>
              <a:t>в Федеральной службе по надзору в сфере здравоохранения.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900" dirty="0">
              <a:solidFill>
                <a:srgbClr val="181818"/>
              </a:solidFill>
              <a:latin typeface="Proxima Nova Rg" panose="02000506030000020004" pitchFamily="2" charset="0"/>
              <a:ea typeface="Calibri" panose="020F0502020204030204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900" dirty="0">
              <a:solidFill>
                <a:srgbClr val="181818"/>
              </a:solidFill>
              <a:latin typeface="Proxima Nova Rg" panose="02000506030000020004" pitchFamily="2" charset="0"/>
              <a:ea typeface="Calibri" panose="020F0502020204030204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Calibri" panose="020F0502020204030204" pitchFamily="34" charset="0"/>
                <a:cs typeface="Calibri"/>
              </a:rPr>
              <a:t>«…А уже в 2024 году мне выпала уникальная возможность поделиться со стажерами федерального этапа своим опытом участия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Calibri" panose="020F0502020204030204" pitchFamily="34" charset="0"/>
                <a:cs typeface="Calibri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Calibri" panose="020F0502020204030204" pitchFamily="34" charset="0"/>
                <a:cs typeface="Calibri"/>
              </a:rPr>
              <a:t>в проекте «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Calibri" panose="020F0502020204030204" pitchFamily="34" charset="0"/>
                <a:cs typeface="Calibri"/>
              </a:rPr>
              <a:t>ГосСтарт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Calibri" panose="020F0502020204030204" pitchFamily="34" charset="0"/>
                <a:cs typeface="Calibri"/>
              </a:rPr>
              <a:t>», ответить на вопросы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Calibri" panose="020F0502020204030204" pitchFamily="34" charset="0"/>
                <a:cs typeface="Calibri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Proxima Nova semibold" panose="02000506030000020004" pitchFamily="2" charset="0"/>
                <a:ea typeface="Calibri" panose="020F0502020204030204" pitchFamily="34" charset="0"/>
                <a:cs typeface="Calibri"/>
              </a:rPr>
              <a:t>и сказать напутственные слова»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D1D34708-494C-B92F-9284-B59A947AF246}"/>
              </a:ext>
            </a:extLst>
          </p:cNvPr>
          <p:cNvSpPr/>
          <p:nvPr/>
        </p:nvSpPr>
        <p:spPr>
          <a:xfrm>
            <a:off x="543127" y="5464912"/>
            <a:ext cx="5326731" cy="1022508"/>
          </a:xfrm>
          <a:prstGeom prst="roundRect">
            <a:avLst>
              <a:gd name="adj" fmla="val 19737"/>
            </a:avLst>
          </a:prstGeom>
          <a:solidFill>
            <a:srgbClr val="8963D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EEBF1378-3B10-312A-3FCC-2BE0D3A686E3}"/>
              </a:ext>
            </a:extLst>
          </p:cNvPr>
          <p:cNvSpPr/>
          <p:nvPr/>
        </p:nvSpPr>
        <p:spPr>
          <a:xfrm>
            <a:off x="6027174" y="5460391"/>
            <a:ext cx="5326731" cy="1022508"/>
          </a:xfrm>
          <a:prstGeom prst="roundRect">
            <a:avLst>
              <a:gd name="adj" fmla="val 19737"/>
            </a:avLst>
          </a:prstGeom>
          <a:solidFill>
            <a:srgbClr val="8963D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8E10BF-06FC-9588-1B74-6C9CF2EB698D}"/>
              </a:ext>
            </a:extLst>
          </p:cNvPr>
          <p:cNvSpPr txBox="1"/>
          <p:nvPr/>
        </p:nvSpPr>
        <p:spPr>
          <a:xfrm>
            <a:off x="848653" y="5658268"/>
            <a:ext cx="150778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kern="0" dirty="0">
                <a:solidFill>
                  <a:schemeClr val="bg1"/>
                </a:solidFill>
                <a:latin typeface="proxima nova semibold" panose="02000506030000020004" pitchFamily="2" charset="0"/>
                <a:cs typeface="Calibri"/>
                <a:sym typeface="proxima nova rg"/>
              </a:rPr>
              <a:t>1</a:t>
            </a: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0 млн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C0FCFD-017A-F5CC-43CC-0B0EF17C4CC0}"/>
              </a:ext>
            </a:extLst>
          </p:cNvPr>
          <p:cNvSpPr txBox="1"/>
          <p:nvPr/>
        </p:nvSpPr>
        <p:spPr>
          <a:xfrm>
            <a:off x="2463056" y="5676522"/>
            <a:ext cx="323032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0" dirty="0">
                <a:solidFill>
                  <a:schemeClr val="bg1"/>
                </a:solidFill>
                <a:latin typeface="Proxima Nova Rg" panose="02000506030000020004" pitchFamily="2" charset="0"/>
                <a:cs typeface="Calibri"/>
                <a:sym typeface="proxima nova rg"/>
              </a:rPr>
              <a:t>шагов прошли участники федерального этапа  направления «</a:t>
            </a:r>
            <a:r>
              <a:rPr lang="ru-RU" sz="1200" kern="0" dirty="0" err="1">
                <a:solidFill>
                  <a:schemeClr val="bg1"/>
                </a:solidFill>
                <a:latin typeface="Proxima Nova Rg" panose="02000506030000020004" pitchFamily="2" charset="0"/>
                <a:cs typeface="Calibri"/>
                <a:sym typeface="proxima nova rg"/>
              </a:rPr>
              <a:t>ГосСтарт.Стажировки</a:t>
            </a:r>
            <a:r>
              <a:rPr lang="ru-RU" sz="1200" kern="0" dirty="0">
                <a:solidFill>
                  <a:schemeClr val="bg1"/>
                </a:solidFill>
                <a:latin typeface="Proxima Nova Rg" panose="02000506030000020004" pitchFamily="2" charset="0"/>
                <a:cs typeface="Calibri"/>
                <a:sym typeface="proxima nova rg"/>
              </a:rPr>
              <a:t>» в 2024 году 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Calibri"/>
              <a:sym typeface="proxima nova rg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44D60F-3C72-405C-53FB-D5C288E92C91}"/>
              </a:ext>
            </a:extLst>
          </p:cNvPr>
          <p:cNvSpPr txBox="1"/>
          <p:nvPr/>
        </p:nvSpPr>
        <p:spPr>
          <a:xfrm>
            <a:off x="6292220" y="5658268"/>
            <a:ext cx="209768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217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 </a:t>
            </a: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340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км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oxima nova semibold" panose="02000506030000020004" pitchFamily="2" charset="0"/>
              <a:ea typeface="+mn-ea"/>
              <a:cs typeface="Calibri"/>
              <a:sym typeface="proxima nova rg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CA1E45-A673-DB12-8EB6-8FA5F95ADA9A}"/>
              </a:ext>
            </a:extLst>
          </p:cNvPr>
          <p:cNvSpPr txBox="1"/>
          <p:nvPr/>
        </p:nvSpPr>
        <p:spPr>
          <a:xfrm>
            <a:off x="8496528" y="5676522"/>
            <a:ext cx="293373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проехали участники федерального этапа 2024 года для прохождения стажировки в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Calibri"/>
                <a:sym typeface="proxima nova rg"/>
              </a:rPr>
              <a:t>г.Москве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Calibri"/>
              <a:sym typeface="proxima nova rg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5DFAE20-2218-C8F5-D83F-F59FF2DE23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74" t="3351" r="14272" b="51233"/>
          <a:stretch/>
        </p:blipFill>
        <p:spPr>
          <a:xfrm>
            <a:off x="8145125" y="1827657"/>
            <a:ext cx="825912" cy="825912"/>
          </a:xfrm>
          <a:prstGeom prst="ellipse">
            <a:avLst/>
          </a:prstGeom>
        </p:spPr>
      </p:pic>
      <p:pic>
        <p:nvPicPr>
          <p:cNvPr id="2" name="image56.jpg">
            <a:extLst>
              <a:ext uri="{FF2B5EF4-FFF2-40B4-BE49-F238E27FC236}">
                <a16:creationId xmlns:a16="http://schemas.microsoft.com/office/drawing/2014/main" id="{A6D43F81-4008-4710-9210-C44EC5C15219}"/>
              </a:ext>
            </a:extLst>
          </p:cNvPr>
          <p:cNvPicPr preferRelativeResize="0"/>
          <p:nvPr/>
        </p:nvPicPr>
        <p:blipFill rotWithShape="1">
          <a:blip r:embed="rId5" cstate="print"/>
          <a:srcRect t="5139" b="20274"/>
          <a:stretch/>
        </p:blipFill>
        <p:spPr>
          <a:xfrm>
            <a:off x="788344" y="1827658"/>
            <a:ext cx="825911" cy="825911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2646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C7B4104-7D8A-5A0C-C49B-64AFEB4E2FFD}"/>
              </a:ext>
            </a:extLst>
          </p:cNvPr>
          <p:cNvSpPr/>
          <p:nvPr/>
        </p:nvSpPr>
        <p:spPr>
          <a:xfrm>
            <a:off x="0" y="-2"/>
            <a:ext cx="12192000" cy="7010402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0">
              <a:spcAft>
                <a:spcPts val="200"/>
              </a:spcAft>
              <a:buClr>
                <a:schemeClr val="bg1"/>
              </a:buClr>
              <a:defRPr/>
            </a:pPr>
            <a:endParaRPr lang="ru-RU" sz="1800" kern="0" dirty="0">
              <a:solidFill>
                <a:schemeClr val="bg1"/>
              </a:solidFill>
              <a:latin typeface="Proxima Nova Rg" panose="02000506030000020004" pitchFamily="2" charset="0"/>
              <a:cs typeface="Calibri"/>
              <a:sym typeface="proxima nova rg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27E7D9A9-EDFF-C87E-5CB6-EC570C2C2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r="76487" b="-27659"/>
          <a:stretch/>
        </p:blipFill>
        <p:spPr>
          <a:xfrm rot="10800000">
            <a:off x="-696265" y="2690553"/>
            <a:ext cx="1431513" cy="4969934"/>
          </a:xfrm>
          <a:prstGeom prst="rect">
            <a:avLst/>
          </a:prstGeom>
        </p:spPr>
      </p:pic>
      <p:pic>
        <p:nvPicPr>
          <p:cNvPr id="11" name="Рисунок 10" descr="Рисунок 32">
            <a:extLst>
              <a:ext uri="{FF2B5EF4-FFF2-40B4-BE49-F238E27FC236}">
                <a16:creationId xmlns:a16="http://schemas.microsoft.com/office/drawing/2014/main" id="{396C707C-70B2-E446-4D33-5540EC75F9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9584" y="-188055"/>
            <a:ext cx="6844518" cy="688508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5E05342-65E0-1AB2-440D-632B654EBC9C}"/>
              </a:ext>
            </a:extLst>
          </p:cNvPr>
          <p:cNvSpPr/>
          <p:nvPr/>
        </p:nvSpPr>
        <p:spPr>
          <a:xfrm>
            <a:off x="532159" y="216262"/>
            <a:ext cx="11165921" cy="723889"/>
          </a:xfrm>
          <a:prstGeom prst="roundRect">
            <a:avLst>
              <a:gd name="adj" fmla="val 22128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629A30F-3159-26FB-8296-F1DB10B810DB}"/>
              </a:ext>
            </a:extLst>
          </p:cNvPr>
          <p:cNvSpPr txBox="1">
            <a:spLocks/>
          </p:cNvSpPr>
          <p:nvPr/>
        </p:nvSpPr>
        <p:spPr>
          <a:xfrm>
            <a:off x="867097" y="252133"/>
            <a:ext cx="2672942" cy="719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>
              <a:defRPr/>
            </a:pPr>
            <a:r>
              <a:rPr lang="ru-RU" sz="1600" kern="0" dirty="0">
                <a:solidFill>
                  <a:srgbClr val="8963D2"/>
                </a:solidFill>
                <a:latin typeface="Proxima Nova semibold" panose="02000506030000020004" pitchFamily="2" charset="0"/>
              </a:rPr>
              <a:t>ГОССТАРТ.СТАЖИРОВКИ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BEFB30-2B2F-3E6D-824B-1CF44935D5D1}"/>
              </a:ext>
            </a:extLst>
          </p:cNvPr>
          <p:cNvSpPr txBox="1"/>
          <p:nvPr/>
        </p:nvSpPr>
        <p:spPr>
          <a:xfrm>
            <a:off x="3784461" y="271532"/>
            <a:ext cx="728989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latin typeface="Proxima Nova Rg" panose="02000506030000020004" pitchFamily="2" charset="0"/>
              </a:rPr>
              <a:t>направление программы, позволяющее </a:t>
            </a:r>
            <a:r>
              <a:rPr lang="ru-RU" sz="1050" dirty="0">
                <a:solidFill>
                  <a:srgbClr val="8963D2"/>
                </a:solidFill>
                <a:latin typeface="Proxima Nova semibold" panose="02000506030000020004" pitchFamily="2" charset="0"/>
              </a:rPr>
              <a:t>пройти стажировку </a:t>
            </a:r>
            <a:r>
              <a:rPr lang="ru-RU" sz="1050" dirty="0">
                <a:latin typeface="Proxima Nova Rg" panose="02000506030000020004" pitchFamily="2" charset="0"/>
              </a:rPr>
              <a:t>в федеральных, региональных  и муниципальных органах власти, познакомиться ближе со структурой ведомств, применить полученные теоретические знания </a:t>
            </a:r>
            <a:br>
              <a:rPr lang="ru-RU" sz="1050" dirty="0">
                <a:latin typeface="Proxima Nova Rg" panose="02000506030000020004" pitchFamily="2" charset="0"/>
              </a:rPr>
            </a:br>
            <a:r>
              <a:rPr lang="ru-RU" sz="1050" dirty="0">
                <a:latin typeface="Proxima Nova Rg" panose="02000506030000020004" pitchFamily="2" charset="0"/>
              </a:rPr>
              <a:t>и навыки на практике и </a:t>
            </a:r>
            <a:r>
              <a:rPr lang="ru-RU" sz="1050" dirty="0">
                <a:solidFill>
                  <a:srgbClr val="8963D2"/>
                </a:solidFill>
                <a:latin typeface="Proxima Nova semibold" panose="02000506030000020004" pitchFamily="2" charset="0"/>
              </a:rPr>
              <a:t>получить</a:t>
            </a:r>
            <a:r>
              <a:rPr lang="ru-RU" sz="1050" dirty="0">
                <a:solidFill>
                  <a:srgbClr val="F5945B"/>
                </a:solidFill>
                <a:latin typeface="Proxima Nova semibold" panose="02000506030000020004" pitchFamily="2" charset="0"/>
              </a:rPr>
              <a:t> </a:t>
            </a:r>
            <a:r>
              <a:rPr lang="ru-RU" sz="1050" dirty="0">
                <a:solidFill>
                  <a:srgbClr val="8963D2"/>
                </a:solidFill>
                <a:latin typeface="Proxima Nova semibold" panose="02000506030000020004" pitchFamily="2" charset="0"/>
              </a:rPr>
              <a:t>возможность дальнейшего трудоустройства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7AD1AB8-A39B-DDD0-CD37-735326B50BC4}"/>
              </a:ext>
            </a:extLst>
          </p:cNvPr>
          <p:cNvGrpSpPr/>
          <p:nvPr/>
        </p:nvGrpSpPr>
        <p:grpSpPr>
          <a:xfrm>
            <a:off x="531429" y="1319990"/>
            <a:ext cx="310280" cy="318692"/>
            <a:chOff x="2988600" y="1423708"/>
            <a:chExt cx="306961" cy="315283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E70B96F5-ED23-AF15-3D20-D5181C87B582}"/>
                </a:ext>
              </a:extLst>
            </p:cNvPr>
            <p:cNvSpPr/>
            <p:nvPr/>
          </p:nvSpPr>
          <p:spPr>
            <a:xfrm>
              <a:off x="2988600" y="1423708"/>
              <a:ext cx="306961" cy="306960"/>
            </a:xfrm>
            <a:prstGeom prst="ellipse">
              <a:avLst/>
            </a:prstGeom>
            <a:noFill/>
            <a:ln>
              <a:solidFill>
                <a:srgbClr val="07B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>
                <a:solidFill>
                  <a:srgbClr val="FFFFFF"/>
                </a:solidFill>
                <a:latin typeface="proxima nova rg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0834E3-CA00-D810-C7B8-92D08EF6A753}"/>
                </a:ext>
              </a:extLst>
            </p:cNvPr>
            <p:cNvSpPr txBox="1"/>
            <p:nvPr/>
          </p:nvSpPr>
          <p:spPr>
            <a:xfrm>
              <a:off x="3000996" y="1434506"/>
              <a:ext cx="273085" cy="304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1400" dirty="0">
                  <a:solidFill>
                    <a:srgbClr val="00C2F4"/>
                  </a:solidFill>
                  <a:latin typeface="Actay Wide Bd" pitchFamily="2" charset="-52"/>
                </a:rPr>
                <a:t>1</a:t>
              </a:r>
            </a:p>
          </p:txBody>
        </p:sp>
      </p:grp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920F1288-BD95-1654-2981-F5E2990F44B5}"/>
              </a:ext>
            </a:extLst>
          </p:cNvPr>
          <p:cNvSpPr/>
          <p:nvPr/>
        </p:nvSpPr>
        <p:spPr>
          <a:xfrm>
            <a:off x="994878" y="1208686"/>
            <a:ext cx="2969573" cy="599272"/>
          </a:xfrm>
          <a:prstGeom prst="roundRect">
            <a:avLst>
              <a:gd name="adj" fmla="val 14681"/>
            </a:avLst>
          </a:prstGeom>
          <a:solidFill>
            <a:srgbClr val="00C0F2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0800D3-98E5-E018-4437-14103CEE7708}"/>
              </a:ext>
            </a:extLst>
          </p:cNvPr>
          <p:cNvSpPr txBox="1"/>
          <p:nvPr/>
        </p:nvSpPr>
        <p:spPr>
          <a:xfrm>
            <a:off x="1085428" y="1354434"/>
            <a:ext cx="3269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proxima nova semibold" panose="02000506030000020004" pitchFamily="2" charset="0"/>
              </a:rPr>
              <a:t> ФГАИС «Молодежь России»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32B7A6C-886A-9168-0166-479505C5A3FF}"/>
              </a:ext>
            </a:extLst>
          </p:cNvPr>
          <p:cNvCxnSpPr>
            <a:cxnSpLocks/>
          </p:cNvCxnSpPr>
          <p:nvPr/>
        </p:nvCxnSpPr>
        <p:spPr>
          <a:xfrm>
            <a:off x="3861707" y="1566211"/>
            <a:ext cx="3205844" cy="2151"/>
          </a:xfrm>
          <a:prstGeom prst="straightConnector1">
            <a:avLst/>
          </a:prstGeom>
          <a:ln w="12700">
            <a:solidFill>
              <a:srgbClr val="00C0F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E7E7685-EED6-D025-1343-D2CCB7326960}"/>
              </a:ext>
            </a:extLst>
          </p:cNvPr>
          <p:cNvSpPr txBox="1"/>
          <p:nvPr/>
        </p:nvSpPr>
        <p:spPr>
          <a:xfrm>
            <a:off x="4908661" y="1140995"/>
            <a:ext cx="1741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hangingPunct="0"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endParaRPr lang="ru-RU" sz="200" kern="0" dirty="0">
              <a:latin typeface="Proxima Nova Rg" panose="02000506030000020004" pitchFamily="2" charset="0"/>
              <a:cs typeface="Calibri"/>
              <a:sym typeface="proxima nova rg"/>
            </a:endParaRPr>
          </a:p>
          <a:p>
            <a:pPr marL="171450" indent="-171450" hangingPunct="0"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регистрация</a:t>
            </a:r>
            <a:r>
              <a:rPr lang="ru-RU" sz="800" kern="0" dirty="0">
                <a:latin typeface="Proxima Nova Rg" panose="02000506030000020004" pitchFamily="2" charset="0"/>
                <a:cs typeface="Calibri"/>
                <a:sym typeface="proxima nova rg"/>
              </a:rPr>
              <a:t> </a:t>
            </a:r>
          </a:p>
          <a:p>
            <a:pPr marL="171450" indent="-171450" hangingPunct="0"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конкурсный отбор</a:t>
            </a:r>
            <a:endParaRPr lang="ru-RU" sz="1000" kern="0" dirty="0">
              <a:latin typeface="Proxima Nova Rg" panose="02000506030000020004" pitchFamily="2" charset="0"/>
              <a:cs typeface="Calibri"/>
              <a:sym typeface="proxima nova rg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4A1D544F-FD1E-F930-8A9F-26C8F37947E0}"/>
              </a:ext>
            </a:extLst>
          </p:cNvPr>
          <p:cNvSpPr/>
          <p:nvPr/>
        </p:nvSpPr>
        <p:spPr>
          <a:xfrm>
            <a:off x="7082984" y="1193163"/>
            <a:ext cx="4485809" cy="739752"/>
          </a:xfrm>
          <a:prstGeom prst="roundRect">
            <a:avLst>
              <a:gd name="adj" fmla="val 8494"/>
            </a:avLst>
          </a:prstGeom>
          <a:noFill/>
          <a:ln>
            <a:solidFill>
              <a:srgbClr val="07BFF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2E5DCC5-6F99-1BD9-3251-99DC30056D87}"/>
              </a:ext>
            </a:extLst>
          </p:cNvPr>
          <p:cNvSpPr txBox="1">
            <a:spLocks/>
          </p:cNvSpPr>
          <p:nvPr/>
        </p:nvSpPr>
        <p:spPr>
          <a:xfrm>
            <a:off x="7649508" y="1264089"/>
            <a:ext cx="3280913" cy="617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>
              <a:defRPr/>
            </a:pPr>
            <a:r>
              <a:rPr lang="ru-RU" sz="1600" kern="0" dirty="0">
                <a:solidFill>
                  <a:schemeClr val="tx1"/>
                </a:solidFill>
                <a:latin typeface="Proxima Nova Rg" panose="02000506030000020004" pitchFamily="2" charset="0"/>
              </a:rPr>
              <a:t>Образовательный этап</a:t>
            </a:r>
          </a:p>
          <a:p>
            <a:pPr>
              <a:defRPr/>
            </a:pPr>
            <a:endParaRPr lang="ru-RU" sz="300" kern="0" dirty="0">
              <a:solidFill>
                <a:schemeClr val="tx1"/>
              </a:solidFill>
              <a:latin typeface="Proxima Nova Rg" panose="02000506030000020004" pitchFamily="2" charset="0"/>
            </a:endParaRPr>
          </a:p>
          <a:p>
            <a:pPr>
              <a:defRPr/>
            </a:pPr>
            <a:r>
              <a:rPr lang="ru-RU" sz="900" kern="0" dirty="0">
                <a:solidFill>
                  <a:srgbClr val="8963D2"/>
                </a:solidFill>
                <a:latin typeface="Proxima Nova Rg" panose="02000506030000020004" pitchFamily="2" charset="0"/>
              </a:rPr>
              <a:t>* Получение дополнительных баллов в рейтинге стажеров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B4FF29-4EE0-AD2A-54EE-3C95A384B6B9}"/>
              </a:ext>
            </a:extLst>
          </p:cNvPr>
          <p:cNvSpPr txBox="1"/>
          <p:nvPr/>
        </p:nvSpPr>
        <p:spPr>
          <a:xfrm>
            <a:off x="7366697" y="1965228"/>
            <a:ext cx="2933129" cy="108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hangingPunct="0">
              <a:spcAft>
                <a:spcPts val="200"/>
              </a:spcAft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endParaRPr lang="ru-RU" sz="200" kern="0" dirty="0">
              <a:latin typeface="Proxima Nova Rg" panose="02000506030000020004" pitchFamily="2" charset="0"/>
              <a:cs typeface="Calibri"/>
              <a:sym typeface="proxima nova rg"/>
            </a:endParaRPr>
          </a:p>
          <a:p>
            <a:pPr marL="171450" indent="-171450" hangingPunct="0">
              <a:spcAft>
                <a:spcPts val="200"/>
              </a:spcAft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онлайн тестирование на выявление уровня подготовки и компетенций </a:t>
            </a:r>
          </a:p>
          <a:p>
            <a:pPr marL="171450" indent="-171450" hangingPunct="0">
              <a:spcAft>
                <a:spcPts val="200"/>
              </a:spcAft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онлайн программы КМОЦ «</a:t>
            </a:r>
            <a:r>
              <a:rPr lang="ru-RU" sz="900" kern="0" dirty="0" err="1">
                <a:latin typeface="Proxima Nova Rg" panose="02000506030000020004" pitchFamily="2" charset="0"/>
                <a:cs typeface="Calibri"/>
                <a:sym typeface="proxima nova rg"/>
              </a:rPr>
              <a:t>ГосСтарт</a:t>
            </a: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»</a:t>
            </a:r>
          </a:p>
          <a:p>
            <a:pPr marL="171450" indent="-171450" hangingPunct="0">
              <a:spcAft>
                <a:spcPts val="200"/>
              </a:spcAft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ассессмент </a:t>
            </a:r>
          </a:p>
          <a:p>
            <a:pPr marL="171450" indent="-171450" hangingPunct="0">
              <a:spcAft>
                <a:spcPts val="200"/>
              </a:spcAft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образовательный курс «Путь на госслужбу»*</a:t>
            </a:r>
          </a:p>
          <a:p>
            <a:pPr hangingPunct="0">
              <a:spcAft>
                <a:spcPts val="200"/>
              </a:spcAft>
              <a:buClr>
                <a:srgbClr val="8963D2"/>
              </a:buClr>
              <a:defRPr/>
            </a:pPr>
            <a:r>
              <a:rPr lang="ru-RU" sz="700" kern="0" dirty="0">
                <a:solidFill>
                  <a:srgbClr val="AD94E0"/>
                </a:solidFill>
                <a:latin typeface="Proxima Nova Rg" panose="02000506030000020004" pitchFamily="2" charset="0"/>
                <a:cs typeface="Calibri"/>
                <a:sym typeface="proxima nova rg"/>
              </a:rPr>
              <a:t>* Академия Росмолодёжи 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B6EDDCC-FC6D-2C18-419A-851AAB081041}"/>
              </a:ext>
            </a:extLst>
          </p:cNvPr>
          <p:cNvCxnSpPr>
            <a:cxnSpLocks/>
          </p:cNvCxnSpPr>
          <p:nvPr/>
        </p:nvCxnSpPr>
        <p:spPr>
          <a:xfrm>
            <a:off x="10141812" y="1932915"/>
            <a:ext cx="0" cy="1051552"/>
          </a:xfrm>
          <a:prstGeom prst="straightConnector1">
            <a:avLst/>
          </a:prstGeom>
          <a:ln w="12700">
            <a:solidFill>
              <a:srgbClr val="00C0F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2EBA6CCC-ABAB-3A71-569F-822F746ACDBE}"/>
              </a:ext>
            </a:extLst>
          </p:cNvPr>
          <p:cNvGrpSpPr/>
          <p:nvPr/>
        </p:nvGrpSpPr>
        <p:grpSpPr>
          <a:xfrm>
            <a:off x="7189978" y="1294411"/>
            <a:ext cx="310280" cy="318692"/>
            <a:chOff x="2988600" y="1423708"/>
            <a:chExt cx="306961" cy="315283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F6F0833D-DCE1-B98F-F50F-6B01320124BA}"/>
                </a:ext>
              </a:extLst>
            </p:cNvPr>
            <p:cNvSpPr/>
            <p:nvPr/>
          </p:nvSpPr>
          <p:spPr>
            <a:xfrm>
              <a:off x="2988600" y="1423708"/>
              <a:ext cx="306961" cy="306960"/>
            </a:xfrm>
            <a:prstGeom prst="ellipse">
              <a:avLst/>
            </a:prstGeom>
            <a:noFill/>
            <a:ln>
              <a:solidFill>
                <a:srgbClr val="07B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>
                <a:solidFill>
                  <a:srgbClr val="FFFFFF"/>
                </a:solidFill>
                <a:latin typeface="proxima nova rg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A6D3CE-6312-1D91-369A-AA57ED7D023B}"/>
                </a:ext>
              </a:extLst>
            </p:cNvPr>
            <p:cNvSpPr txBox="1"/>
            <p:nvPr/>
          </p:nvSpPr>
          <p:spPr>
            <a:xfrm>
              <a:off x="2994712" y="1434506"/>
              <a:ext cx="273086" cy="304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1400" dirty="0">
                  <a:solidFill>
                    <a:srgbClr val="00C2F4"/>
                  </a:solidFill>
                  <a:latin typeface="Actay Wide Bd" pitchFamily="2" charset="-52"/>
                </a:rPr>
                <a:t>2</a:t>
              </a:r>
            </a:p>
          </p:txBody>
        </p:sp>
      </p:grp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E181120D-74A1-3D21-5667-071FFEBD5B14}"/>
              </a:ext>
            </a:extLst>
          </p:cNvPr>
          <p:cNvSpPr/>
          <p:nvPr/>
        </p:nvSpPr>
        <p:spPr>
          <a:xfrm>
            <a:off x="8384002" y="2993774"/>
            <a:ext cx="3162301" cy="1455559"/>
          </a:xfrm>
          <a:prstGeom prst="roundRect">
            <a:avLst>
              <a:gd name="adj" fmla="val 7557"/>
            </a:avLst>
          </a:prstGeom>
          <a:solidFill>
            <a:srgbClr val="00C0F2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5C0EA734-E282-30BE-FD9B-C635C0EC160D}"/>
              </a:ext>
            </a:extLst>
          </p:cNvPr>
          <p:cNvSpPr txBox="1">
            <a:spLocks/>
          </p:cNvSpPr>
          <p:nvPr/>
        </p:nvSpPr>
        <p:spPr>
          <a:xfrm>
            <a:off x="8667774" y="3012081"/>
            <a:ext cx="2277671" cy="617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>
              <a:defRPr/>
            </a:pPr>
            <a:r>
              <a:rPr lang="ru-RU" sz="1600" kern="0" dirty="0">
                <a:solidFill>
                  <a:schemeClr val="bg1"/>
                </a:solidFill>
                <a:latin typeface="proxima nova semibold" panose="02000506030000020004" pitchFamily="2" charset="0"/>
              </a:rPr>
              <a:t>Региональный этап </a:t>
            </a:r>
            <a:r>
              <a:rPr lang="ru-RU" sz="1200" kern="0" dirty="0">
                <a:solidFill>
                  <a:schemeClr val="bg1"/>
                </a:solidFill>
                <a:latin typeface="Proxima Nova Rg" panose="02000506030000020004" pitchFamily="2" charset="0"/>
              </a:rPr>
              <a:t>РОИВ, ОМСУ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8A9836D-8046-CD9E-4635-BBDAF736AB0E}"/>
              </a:ext>
            </a:extLst>
          </p:cNvPr>
          <p:cNvGrpSpPr/>
          <p:nvPr/>
        </p:nvGrpSpPr>
        <p:grpSpPr>
          <a:xfrm>
            <a:off x="11150719" y="3099346"/>
            <a:ext cx="310280" cy="318692"/>
            <a:chOff x="2988600" y="1423708"/>
            <a:chExt cx="306961" cy="315283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6A801B93-ED1A-E716-8ED0-2DA5C9DAD623}"/>
                </a:ext>
              </a:extLst>
            </p:cNvPr>
            <p:cNvSpPr/>
            <p:nvPr/>
          </p:nvSpPr>
          <p:spPr>
            <a:xfrm>
              <a:off x="2988600" y="1423708"/>
              <a:ext cx="306961" cy="30696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>
                <a:solidFill>
                  <a:srgbClr val="FFFFFF"/>
                </a:solidFill>
                <a:latin typeface="proxima nova rg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BBAABA-1989-7B05-622D-A10C795850E7}"/>
                </a:ext>
              </a:extLst>
            </p:cNvPr>
            <p:cNvSpPr txBox="1"/>
            <p:nvPr/>
          </p:nvSpPr>
          <p:spPr>
            <a:xfrm>
              <a:off x="2994714" y="1434506"/>
              <a:ext cx="273086" cy="3044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1400" dirty="0">
                  <a:solidFill>
                    <a:schemeClr val="bg1"/>
                  </a:solidFill>
                  <a:latin typeface="Actay Wide Bd" pitchFamily="2" charset="-52"/>
                </a:rPr>
                <a:t>3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7672E32-834D-2DE7-E6C9-4452EC700D40}"/>
              </a:ext>
            </a:extLst>
          </p:cNvPr>
          <p:cNvSpPr txBox="1"/>
          <p:nvPr/>
        </p:nvSpPr>
        <p:spPr>
          <a:xfrm>
            <a:off x="4936354" y="1638682"/>
            <a:ext cx="165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proxima nova semibold" panose="02000506030000020004" pitchFamily="2" charset="0"/>
              </a:rPr>
              <a:t>апрель-июнь 2025 г.</a:t>
            </a:r>
          </a:p>
        </p:txBody>
      </p: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2685CAB2-A0CC-D853-39C1-A93640F1D40C}"/>
              </a:ext>
            </a:extLst>
          </p:cNvPr>
          <p:cNvCxnSpPr>
            <a:cxnSpLocks/>
          </p:cNvCxnSpPr>
          <p:nvPr/>
        </p:nvCxnSpPr>
        <p:spPr>
          <a:xfrm>
            <a:off x="946437" y="6480585"/>
            <a:ext cx="743779" cy="0"/>
          </a:xfrm>
          <a:prstGeom prst="straightConnector1">
            <a:avLst/>
          </a:prstGeom>
          <a:ln w="19050">
            <a:solidFill>
              <a:srgbClr val="00C0F2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E3DC8E0-C66D-508B-D0AB-71144B26305C}"/>
              </a:ext>
            </a:extLst>
          </p:cNvPr>
          <p:cNvSpPr txBox="1"/>
          <p:nvPr/>
        </p:nvSpPr>
        <p:spPr>
          <a:xfrm>
            <a:off x="1697845" y="6340255"/>
            <a:ext cx="17416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buClr>
                <a:srgbClr val="8963D2"/>
              </a:buClr>
              <a:defRPr/>
            </a:pPr>
            <a:endParaRPr lang="ru-RU" sz="200" kern="0" dirty="0">
              <a:latin typeface="Proxima Nova Rg" panose="02000506030000020004" pitchFamily="2" charset="0"/>
              <a:cs typeface="Calibri"/>
              <a:sym typeface="proxima nova rg"/>
            </a:endParaRPr>
          </a:p>
          <a:p>
            <a:pPr hangingPunct="0">
              <a:buClr>
                <a:srgbClr val="8963D2"/>
              </a:buClr>
              <a:defRPr/>
            </a:pP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путь студента</a:t>
            </a:r>
            <a:endParaRPr lang="ru-RU" sz="1000" kern="0" dirty="0">
              <a:latin typeface="Proxima Nova Rg" panose="02000506030000020004" pitchFamily="2" charset="0"/>
              <a:cs typeface="Calibri"/>
              <a:sym typeface="proxima nova rg"/>
            </a:endParaRP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EEBF4411-CE79-D745-9E7F-27D8D4CA1E49}"/>
              </a:ext>
            </a:extLst>
          </p:cNvPr>
          <p:cNvCxnSpPr>
            <a:cxnSpLocks/>
          </p:cNvCxnSpPr>
          <p:nvPr/>
        </p:nvCxnSpPr>
        <p:spPr>
          <a:xfrm>
            <a:off x="946437" y="6660169"/>
            <a:ext cx="743779" cy="0"/>
          </a:xfrm>
          <a:prstGeom prst="straightConnector1">
            <a:avLst/>
          </a:prstGeom>
          <a:ln w="19050">
            <a:solidFill>
              <a:srgbClr val="8963D2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2746CDC-B628-5BE5-D7DF-6FB87ED20FA0}"/>
              </a:ext>
            </a:extLst>
          </p:cNvPr>
          <p:cNvSpPr txBox="1"/>
          <p:nvPr/>
        </p:nvSpPr>
        <p:spPr>
          <a:xfrm>
            <a:off x="1697845" y="6519839"/>
            <a:ext cx="17416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buClr>
                <a:srgbClr val="8963D2"/>
              </a:buClr>
              <a:defRPr/>
            </a:pPr>
            <a:endParaRPr lang="ru-RU" sz="200" kern="0" dirty="0">
              <a:latin typeface="Proxima Nova Rg" panose="02000506030000020004" pitchFamily="2" charset="0"/>
              <a:cs typeface="Calibri"/>
              <a:sym typeface="proxima nova rg"/>
            </a:endParaRPr>
          </a:p>
          <a:p>
            <a:pPr hangingPunct="0">
              <a:buClr>
                <a:srgbClr val="8963D2"/>
              </a:buClr>
              <a:defRPr/>
            </a:pP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путь госслужащего</a:t>
            </a:r>
            <a:endParaRPr lang="ru-RU" sz="1000" kern="0" dirty="0">
              <a:latin typeface="Proxima Nova Rg" panose="02000506030000020004" pitchFamily="2" charset="0"/>
              <a:cs typeface="Calibri"/>
              <a:sym typeface="proxima nova rg"/>
            </a:endParaRPr>
          </a:p>
        </p:txBody>
      </p: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3B20FA68-3BB9-7B1C-ACCE-5670C9A2C9CE}"/>
              </a:ext>
            </a:extLst>
          </p:cNvPr>
          <p:cNvCxnSpPr>
            <a:cxnSpLocks/>
          </p:cNvCxnSpPr>
          <p:nvPr/>
        </p:nvCxnSpPr>
        <p:spPr>
          <a:xfrm>
            <a:off x="2530576" y="1807958"/>
            <a:ext cx="0" cy="987457"/>
          </a:xfrm>
          <a:prstGeom prst="straightConnector1">
            <a:avLst/>
          </a:prstGeom>
          <a:ln w="12700">
            <a:solidFill>
              <a:srgbClr val="8963D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FF19269E-3BD3-5B93-A599-3D1C0056484D}"/>
              </a:ext>
            </a:extLst>
          </p:cNvPr>
          <p:cNvSpPr/>
          <p:nvPr/>
        </p:nvSpPr>
        <p:spPr>
          <a:xfrm>
            <a:off x="906232" y="5175520"/>
            <a:ext cx="3915372" cy="1101574"/>
          </a:xfrm>
          <a:prstGeom prst="roundRect">
            <a:avLst>
              <a:gd name="adj" fmla="val 11894"/>
            </a:avLst>
          </a:prstGeom>
          <a:noFill/>
          <a:ln w="19050">
            <a:solidFill>
              <a:srgbClr val="07BFF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826B20AA-B39C-7C43-2E4D-0B059B29A029}"/>
              </a:ext>
            </a:extLst>
          </p:cNvPr>
          <p:cNvSpPr txBox="1">
            <a:spLocks/>
          </p:cNvSpPr>
          <p:nvPr/>
        </p:nvSpPr>
        <p:spPr>
          <a:xfrm>
            <a:off x="1162326" y="5051825"/>
            <a:ext cx="2993045" cy="617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>
              <a:defRPr/>
            </a:pPr>
            <a:r>
              <a:rPr lang="ru-RU" sz="1200" kern="0" dirty="0">
                <a:solidFill>
                  <a:schemeClr val="tx1"/>
                </a:solidFill>
                <a:latin typeface="proxima nova semibold" panose="02000506030000020004" pitchFamily="2" charset="0"/>
              </a:rPr>
              <a:t>Сопровождение ТОП-50</a:t>
            </a:r>
            <a:endParaRPr lang="ru-RU" sz="1050" kern="0" dirty="0">
              <a:solidFill>
                <a:schemeClr val="tx1"/>
              </a:solidFill>
              <a:latin typeface="Proxima Nova Rg" panose="02000506030000020004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5A61D1B-5FFC-15E0-F93E-D6037D4AD7CF}"/>
              </a:ext>
            </a:extLst>
          </p:cNvPr>
          <p:cNvSpPr txBox="1"/>
          <p:nvPr/>
        </p:nvSpPr>
        <p:spPr>
          <a:xfrm>
            <a:off x="8534708" y="3302918"/>
            <a:ext cx="308382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hangingPunct="0">
              <a:spcAft>
                <a:spcPts val="2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endParaRPr lang="ru-RU" sz="1000" kern="0" dirty="0">
              <a:solidFill>
                <a:schemeClr val="bg1"/>
              </a:solidFill>
              <a:latin typeface="Proxima Nova Rg" panose="02000506030000020004" pitchFamily="2" charset="0"/>
              <a:cs typeface="Calibri"/>
              <a:sym typeface="proxima nova rg"/>
            </a:endParaRPr>
          </a:p>
          <a:p>
            <a:pPr marL="171450" indent="-171450" hangingPunct="0">
              <a:spcAft>
                <a:spcPts val="2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ru-RU" sz="1000" kern="0" dirty="0">
                <a:solidFill>
                  <a:schemeClr val="bg1"/>
                </a:solidFill>
                <a:latin typeface="Proxima Nova Rg" panose="02000506030000020004" pitchFamily="2" charset="0"/>
                <a:cs typeface="Calibri"/>
                <a:sym typeface="proxima nova rg"/>
              </a:rPr>
              <a:t>продолжительность – от 2 до 4 недель</a:t>
            </a:r>
          </a:p>
          <a:p>
            <a:pPr marL="171450" indent="-171450" hangingPunct="0">
              <a:spcAft>
                <a:spcPts val="2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ru-RU" sz="1000" kern="0" dirty="0">
                <a:solidFill>
                  <a:schemeClr val="bg1"/>
                </a:solidFill>
                <a:latin typeface="Proxima Nova Rg" panose="02000506030000020004" pitchFamily="2" charset="0"/>
                <a:cs typeface="Calibri"/>
                <a:sym typeface="proxima nova rg"/>
              </a:rPr>
              <a:t>привлечение стажеров к мероприятиям молодежных советов / правительств</a:t>
            </a:r>
          </a:p>
          <a:p>
            <a:pPr marL="171450" indent="-171450" hangingPunct="0">
              <a:spcAft>
                <a:spcPts val="2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ru-RU" sz="1000" kern="0" dirty="0">
                <a:solidFill>
                  <a:schemeClr val="bg1"/>
                </a:solidFill>
                <a:latin typeface="Proxima Nova Rg" panose="02000506030000020004" pitchFamily="2" charset="0"/>
                <a:cs typeface="Calibri"/>
                <a:sym typeface="proxima nova rg"/>
              </a:rPr>
              <a:t>организация встреч с руководителями </a:t>
            </a:r>
            <a:br>
              <a:rPr lang="ru-RU" sz="1000" kern="0" dirty="0">
                <a:solidFill>
                  <a:schemeClr val="bg1"/>
                </a:solidFill>
                <a:latin typeface="Proxima Nova Rg" panose="02000506030000020004" pitchFamily="2" charset="0"/>
                <a:cs typeface="Calibri"/>
                <a:sym typeface="proxima nova rg"/>
              </a:rPr>
            </a:br>
            <a:r>
              <a:rPr lang="ru-RU" sz="1000" kern="0" dirty="0">
                <a:solidFill>
                  <a:schemeClr val="bg1"/>
                </a:solidFill>
                <a:latin typeface="Proxima Nova Rg" panose="02000506030000020004" pitchFamily="2" charset="0"/>
                <a:cs typeface="Calibri"/>
                <a:sym typeface="proxima nova rg"/>
              </a:rPr>
              <a:t>РОИВ и ОМСУ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E7C4D80-3C3E-9953-399A-1378143A8B8E}"/>
              </a:ext>
            </a:extLst>
          </p:cNvPr>
          <p:cNvSpPr txBox="1"/>
          <p:nvPr/>
        </p:nvSpPr>
        <p:spPr>
          <a:xfrm>
            <a:off x="2602806" y="2175493"/>
            <a:ext cx="1552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proxima nova semibold" panose="02000506030000020004" pitchFamily="2" charset="0"/>
              </a:rPr>
              <a:t>июль - август 2025 г.</a:t>
            </a:r>
          </a:p>
        </p:txBody>
      </p:sp>
      <p:sp>
        <p:nvSpPr>
          <p:cNvPr id="68" name="Заголовок 1">
            <a:extLst>
              <a:ext uri="{FF2B5EF4-FFF2-40B4-BE49-F238E27FC236}">
                <a16:creationId xmlns:a16="http://schemas.microsoft.com/office/drawing/2014/main" id="{AFBA3915-DE7F-3D5C-81D5-919D0D44E075}"/>
              </a:ext>
            </a:extLst>
          </p:cNvPr>
          <p:cNvSpPr txBox="1">
            <a:spLocks/>
          </p:cNvSpPr>
          <p:nvPr/>
        </p:nvSpPr>
        <p:spPr>
          <a:xfrm>
            <a:off x="1079954" y="2985761"/>
            <a:ext cx="2901244" cy="617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>
              <a:defRPr/>
            </a:pPr>
            <a:r>
              <a:rPr lang="ru-RU" sz="1600" kern="0" dirty="0">
                <a:solidFill>
                  <a:schemeClr val="tx1"/>
                </a:solidFill>
                <a:latin typeface="Proxima Nova Rg" panose="02000506030000020004" pitchFamily="2" charset="0"/>
              </a:rPr>
              <a:t>Образовательный этап</a:t>
            </a:r>
          </a:p>
          <a:p>
            <a:pPr>
              <a:defRPr/>
            </a:pPr>
            <a:endParaRPr lang="ru-RU" sz="300" kern="0" dirty="0">
              <a:solidFill>
                <a:schemeClr val="tx1"/>
              </a:solidFill>
              <a:latin typeface="Proxima Nova Rg" panose="02000506030000020004" pitchFamily="2" charset="0"/>
            </a:endParaRPr>
          </a:p>
          <a:p>
            <a:pPr>
              <a:defRPr/>
            </a:pPr>
            <a:r>
              <a:rPr lang="ru-RU" sz="900" kern="0" dirty="0">
                <a:solidFill>
                  <a:srgbClr val="8963D2"/>
                </a:solidFill>
                <a:latin typeface="Proxima Nova Rg" panose="02000506030000020004" pitchFamily="2" charset="0"/>
              </a:rPr>
              <a:t>* не является обязательным для стажера</a:t>
            </a:r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2DDAC1B1-4D25-2A3A-01AD-30DF23DAB563}"/>
              </a:ext>
            </a:extLst>
          </p:cNvPr>
          <p:cNvGrpSpPr/>
          <p:nvPr/>
        </p:nvGrpSpPr>
        <p:grpSpPr>
          <a:xfrm>
            <a:off x="3642762" y="3003688"/>
            <a:ext cx="312039" cy="318692"/>
            <a:chOff x="2986860" y="1423708"/>
            <a:chExt cx="308701" cy="315283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EFD26145-9F5C-66BB-A175-F7B7D97C1BFB}"/>
                </a:ext>
              </a:extLst>
            </p:cNvPr>
            <p:cNvSpPr/>
            <p:nvPr/>
          </p:nvSpPr>
          <p:spPr>
            <a:xfrm>
              <a:off x="2988600" y="1423708"/>
              <a:ext cx="306961" cy="306960"/>
            </a:xfrm>
            <a:prstGeom prst="ellipse">
              <a:avLst/>
            </a:prstGeom>
            <a:noFill/>
            <a:ln>
              <a:solidFill>
                <a:srgbClr val="07B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>
                <a:solidFill>
                  <a:srgbClr val="FFFFFF"/>
                </a:solidFill>
                <a:latin typeface="proxima nova rg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B968C5A-B7C3-8246-1718-4C04E0D5ED02}"/>
                </a:ext>
              </a:extLst>
            </p:cNvPr>
            <p:cNvSpPr txBox="1"/>
            <p:nvPr/>
          </p:nvSpPr>
          <p:spPr>
            <a:xfrm>
              <a:off x="2986860" y="1434506"/>
              <a:ext cx="273085" cy="304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1400" dirty="0">
                  <a:solidFill>
                    <a:srgbClr val="00C2F4"/>
                  </a:solidFill>
                  <a:latin typeface="Actay Wide Bd" pitchFamily="2" charset="-52"/>
                </a:rPr>
                <a:t>4</a:t>
              </a:r>
            </a:p>
          </p:txBody>
        </p:sp>
      </p:grp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4F992F25-D82B-0EEC-0844-25CA8DFAD1B5}"/>
              </a:ext>
            </a:extLst>
          </p:cNvPr>
          <p:cNvCxnSpPr>
            <a:cxnSpLocks/>
          </p:cNvCxnSpPr>
          <p:nvPr/>
        </p:nvCxnSpPr>
        <p:spPr>
          <a:xfrm>
            <a:off x="2534512" y="3687878"/>
            <a:ext cx="0" cy="1458399"/>
          </a:xfrm>
          <a:prstGeom prst="straightConnector1">
            <a:avLst/>
          </a:prstGeom>
          <a:ln w="12700">
            <a:solidFill>
              <a:srgbClr val="8963D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0FA9BBD-88BE-FD35-8EBF-A6C71C1DDC31}"/>
              </a:ext>
            </a:extLst>
          </p:cNvPr>
          <p:cNvSpPr txBox="1"/>
          <p:nvPr/>
        </p:nvSpPr>
        <p:spPr>
          <a:xfrm>
            <a:off x="2579772" y="3900291"/>
            <a:ext cx="2013814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hangingPunct="0">
              <a:spcAft>
                <a:spcPts val="400"/>
              </a:spcAft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образовательные программы КМОЦ «</a:t>
            </a:r>
            <a:r>
              <a:rPr lang="ru-RU" sz="900" kern="0" dirty="0" err="1">
                <a:latin typeface="Proxima Nova Rg" panose="02000506030000020004" pitchFamily="2" charset="0"/>
                <a:cs typeface="Calibri"/>
                <a:sym typeface="proxima nova rg"/>
              </a:rPr>
              <a:t>ГосСтарт</a:t>
            </a: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»</a:t>
            </a:r>
          </a:p>
          <a:p>
            <a:pPr marL="171450" indent="-171450" hangingPunct="0">
              <a:spcAft>
                <a:spcPts val="400"/>
              </a:spcAft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ассессмент</a:t>
            </a:r>
          </a:p>
          <a:p>
            <a:pPr marL="171450" indent="-171450" hangingPunct="0">
              <a:spcAft>
                <a:spcPts val="400"/>
              </a:spcAft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образовательный семинар </a:t>
            </a:r>
          </a:p>
        </p:txBody>
      </p: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87BE587A-8241-68C3-E48D-D6BDE5824BC6}"/>
              </a:ext>
            </a:extLst>
          </p:cNvPr>
          <p:cNvCxnSpPr>
            <a:cxnSpLocks/>
          </p:cNvCxnSpPr>
          <p:nvPr/>
        </p:nvCxnSpPr>
        <p:spPr>
          <a:xfrm flipH="1" flipV="1">
            <a:off x="4042839" y="3159179"/>
            <a:ext cx="4325356" cy="19225"/>
          </a:xfrm>
          <a:prstGeom prst="straightConnector1">
            <a:avLst/>
          </a:prstGeom>
          <a:ln w="12700">
            <a:solidFill>
              <a:srgbClr val="00C0F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8AD04FA5-3ACB-65C4-99B9-143E8DADB034}"/>
              </a:ext>
            </a:extLst>
          </p:cNvPr>
          <p:cNvSpPr txBox="1"/>
          <p:nvPr/>
        </p:nvSpPr>
        <p:spPr>
          <a:xfrm>
            <a:off x="4910408" y="3241086"/>
            <a:ext cx="330959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buClr>
                <a:srgbClr val="8963D2"/>
              </a:buClr>
              <a:defRPr/>
            </a:pPr>
            <a:r>
              <a:rPr lang="ru-RU" sz="900" kern="0" dirty="0">
                <a:cs typeface="Calibri"/>
                <a:sym typeface="proxima nova rg"/>
              </a:rPr>
              <a:t>по завершению стажировки участники получают:</a:t>
            </a:r>
          </a:p>
          <a:p>
            <a:pPr hangingPunct="0">
              <a:buClr>
                <a:srgbClr val="8963D2"/>
              </a:buClr>
              <a:defRPr/>
            </a:pPr>
            <a:endParaRPr lang="ru-RU" sz="200" kern="0" dirty="0">
              <a:cs typeface="Calibri"/>
              <a:sym typeface="proxima nova rg"/>
            </a:endParaRPr>
          </a:p>
          <a:p>
            <a:pPr marL="171450" indent="-171450" hangingPunct="0"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cs typeface="Calibri"/>
                <a:sym typeface="proxima nova rg"/>
              </a:rPr>
              <a:t>отзыв руководителя стажировки</a:t>
            </a:r>
          </a:p>
          <a:p>
            <a:pPr marL="171450" indent="-171450" hangingPunct="0"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cs typeface="Calibri"/>
                <a:sym typeface="proxima nova rg"/>
              </a:rPr>
              <a:t>дневник стажера</a:t>
            </a:r>
          </a:p>
          <a:p>
            <a:pPr marL="171450" indent="-171450" hangingPunct="0"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cs typeface="Calibri"/>
                <a:sym typeface="proxima nova rg"/>
              </a:rPr>
              <a:t>анкета стажера </a:t>
            </a:r>
            <a:br>
              <a:rPr lang="ru-RU" sz="900" kern="0" dirty="0">
                <a:cs typeface="Calibri"/>
                <a:sym typeface="proxima nova rg"/>
              </a:rPr>
            </a:br>
            <a:r>
              <a:rPr lang="ru-RU" sz="900" kern="0" dirty="0">
                <a:cs typeface="Calibri"/>
                <a:sym typeface="proxima nova rg"/>
              </a:rPr>
              <a:t>(90+ баллов в рейтинге региональных стажировок)</a:t>
            </a:r>
          </a:p>
          <a:p>
            <a:pPr marL="171450" indent="-171450" hangingPunct="0"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cs typeface="Calibri"/>
                <a:sym typeface="proxima nova rg"/>
              </a:rPr>
              <a:t>дополнительные баллы в конкурсном отборе федерального этапа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53F0D53-09F9-C8E2-C4F4-84A03FB8052E}"/>
              </a:ext>
            </a:extLst>
          </p:cNvPr>
          <p:cNvSpPr txBox="1"/>
          <p:nvPr/>
        </p:nvSpPr>
        <p:spPr>
          <a:xfrm>
            <a:off x="4925292" y="2825870"/>
            <a:ext cx="1913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proxima nova semibold" panose="02000506030000020004" pitchFamily="2" charset="0"/>
              </a:rPr>
              <a:t>июль - август 2025 г.</a:t>
            </a:r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CD1B91CB-7851-B699-EEA7-FD3656F5FA7A}"/>
              </a:ext>
            </a:extLst>
          </p:cNvPr>
          <p:cNvSpPr/>
          <p:nvPr/>
        </p:nvSpPr>
        <p:spPr>
          <a:xfrm>
            <a:off x="5419509" y="4638167"/>
            <a:ext cx="6126794" cy="2060399"/>
          </a:xfrm>
          <a:prstGeom prst="roundRect">
            <a:avLst>
              <a:gd name="adj" fmla="val 5122"/>
            </a:avLst>
          </a:prstGeom>
          <a:solidFill>
            <a:srgbClr val="F5945B">
              <a:alpha val="27000"/>
            </a:srgbClr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402DE45-A6DD-2D88-6135-F6551D65D7B4}"/>
              </a:ext>
            </a:extLst>
          </p:cNvPr>
          <p:cNvSpPr txBox="1"/>
          <p:nvPr/>
        </p:nvSpPr>
        <p:spPr>
          <a:xfrm>
            <a:off x="5747325" y="4791869"/>
            <a:ext cx="5403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Proxima Nova semibold" panose="02000506030000020004" pitchFamily="2" charset="0"/>
                <a:ea typeface="Calibri" panose="020F0502020204030204" pitchFamily="34" charset="0"/>
              </a:rPr>
              <a:t>ПРАВО НА УЧАСТИЕ В СТАЖИРОВКЕ ИМЕЮТ СЛЕДУЮЩИЕ КАНДИДАТЫ</a:t>
            </a:r>
            <a:endParaRPr lang="ru-RU" sz="1100" dirty="0">
              <a:latin typeface="Proxima Nova semibold" panose="02000506030000020004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262EC0B-67C8-4C80-5C22-C0FAEA952DF1}"/>
              </a:ext>
            </a:extLst>
          </p:cNvPr>
          <p:cNvSpPr txBox="1"/>
          <p:nvPr/>
        </p:nvSpPr>
        <p:spPr>
          <a:xfrm>
            <a:off x="5779468" y="5078879"/>
            <a:ext cx="56303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hangingPunct="0">
              <a:spcAft>
                <a:spcPts val="600"/>
              </a:spcAft>
              <a:buClr>
                <a:srgbClr val="F5945B"/>
              </a:buClr>
              <a:buFont typeface="Courier New" panose="02070309020205020404" pitchFamily="49" charset="0"/>
              <a:buChar char="o"/>
              <a:defRPr/>
            </a:pPr>
            <a:r>
              <a:rPr lang="ru-RU" sz="1000" kern="0" dirty="0">
                <a:latin typeface="Proxima Nova Rg" panose="02000506030000020004" pitchFamily="2" charset="0"/>
                <a:cs typeface="Calibri"/>
                <a:sym typeface="proxima nova rg"/>
              </a:rPr>
              <a:t>граждане Российской Федерации в возрасте от 18 до 35 лет включительно</a:t>
            </a:r>
          </a:p>
          <a:p>
            <a:pPr marL="171450" indent="-171450" hangingPunct="0">
              <a:spcAft>
                <a:spcPts val="600"/>
              </a:spcAft>
              <a:buClr>
                <a:srgbClr val="F5945B"/>
              </a:buClr>
              <a:buFont typeface="Courier New" panose="02070309020205020404" pitchFamily="49" charset="0"/>
              <a:buChar char="o"/>
              <a:defRPr/>
            </a:pPr>
            <a:r>
              <a:rPr lang="ru-RU" sz="1000" kern="0" dirty="0">
                <a:latin typeface="Proxima Nova Rg" panose="02000506030000020004" pitchFamily="2" charset="0"/>
                <a:cs typeface="Calibri"/>
                <a:sym typeface="proxima nova rg"/>
              </a:rPr>
              <a:t>обучающиеся по образовательным программам высшего образования </a:t>
            </a:r>
            <a:br>
              <a:rPr lang="ru-RU" sz="1000" kern="0" dirty="0">
                <a:latin typeface="Proxima Nova Rg" panose="02000506030000020004" pitchFamily="2" charset="0"/>
                <a:cs typeface="Calibri"/>
                <a:sym typeface="proxima nova rg"/>
              </a:rPr>
            </a:br>
            <a:r>
              <a:rPr lang="ru-RU" sz="1000" kern="0" dirty="0">
                <a:latin typeface="Proxima Nova Rg" panose="02000506030000020004" pitchFamily="2" charset="0"/>
                <a:cs typeface="Calibri"/>
                <a:sym typeface="proxima nova rg"/>
              </a:rPr>
              <a:t>(бакалавриата или специалитета старше 3 курса – для участия в региональном этапе, </a:t>
            </a:r>
            <a:br>
              <a:rPr lang="ru-RU" sz="1000" kern="0" dirty="0">
                <a:latin typeface="Proxima Nova Rg" panose="02000506030000020004" pitchFamily="2" charset="0"/>
                <a:cs typeface="Calibri"/>
                <a:sym typeface="proxima nova rg"/>
              </a:rPr>
            </a:br>
            <a:r>
              <a:rPr lang="ru-RU" sz="1000" kern="0" dirty="0">
                <a:latin typeface="Proxima Nova Rg" panose="02000506030000020004" pitchFamily="2" charset="0"/>
                <a:cs typeface="Calibri"/>
                <a:sym typeface="proxima nova rg"/>
              </a:rPr>
              <a:t>старше 4 курса – для участия в федеральном этапе)</a:t>
            </a:r>
          </a:p>
          <a:p>
            <a:pPr marL="171450" indent="-171450" hangingPunct="0">
              <a:spcAft>
                <a:spcPts val="600"/>
              </a:spcAft>
              <a:buClr>
                <a:srgbClr val="F5945B"/>
              </a:buClr>
              <a:buFont typeface="Courier New" panose="02070309020205020404" pitchFamily="49" charset="0"/>
              <a:buChar char="o"/>
              <a:defRPr/>
            </a:pPr>
            <a:r>
              <a:rPr lang="ru-RU" sz="1000" kern="0" dirty="0">
                <a:latin typeface="Proxima Nova Rg" panose="02000506030000020004" pitchFamily="2" charset="0"/>
                <a:cs typeface="Calibri"/>
                <a:sym typeface="proxima nova rg"/>
              </a:rPr>
              <a:t>лица, проходящие государственную или муниципальную службу, или являющиеся работниками организаций, подведомственных исполнительным органам субъекта Российской Федерации или органам местного самоуправления муниципального образования, а также организаций, учредителем которых является субъект Российской Федерации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82621C-4510-96B8-E3AF-AC2368680528}"/>
              </a:ext>
            </a:extLst>
          </p:cNvPr>
          <p:cNvSpPr txBox="1"/>
          <p:nvPr/>
        </p:nvSpPr>
        <p:spPr>
          <a:xfrm>
            <a:off x="1002435" y="2109087"/>
            <a:ext cx="1741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hangingPunct="0"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endParaRPr lang="ru-RU" sz="200" kern="0" dirty="0">
              <a:latin typeface="Proxima Nova Rg" panose="02000506030000020004" pitchFamily="2" charset="0"/>
              <a:cs typeface="Calibri"/>
              <a:sym typeface="proxima nova rg"/>
            </a:endParaRPr>
          </a:p>
          <a:p>
            <a:pPr marL="171450" indent="-171450" hangingPunct="0"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регистрация</a:t>
            </a:r>
            <a:r>
              <a:rPr lang="ru-RU" sz="800" kern="0" dirty="0">
                <a:latin typeface="Proxima Nova Rg" panose="02000506030000020004" pitchFamily="2" charset="0"/>
                <a:cs typeface="Calibri"/>
                <a:sym typeface="proxima nova rg"/>
              </a:rPr>
              <a:t> </a:t>
            </a:r>
          </a:p>
          <a:p>
            <a:pPr marL="171450" indent="-171450" hangingPunct="0"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конкурсный отбор</a:t>
            </a:r>
            <a:endParaRPr lang="ru-RU" sz="1000" kern="0" dirty="0">
              <a:latin typeface="Proxima Nova Rg" panose="02000506030000020004" pitchFamily="2" charset="0"/>
              <a:cs typeface="Calibri"/>
              <a:sym typeface="proxima nova rg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972FE55-3574-690F-5F4D-3B8BBD6F35DB}"/>
              </a:ext>
            </a:extLst>
          </p:cNvPr>
          <p:cNvSpPr/>
          <p:nvPr/>
        </p:nvSpPr>
        <p:spPr>
          <a:xfrm>
            <a:off x="906231" y="2797483"/>
            <a:ext cx="3146865" cy="1014721"/>
          </a:xfrm>
          <a:prstGeom prst="roundRect">
            <a:avLst>
              <a:gd name="adj" fmla="val 11894"/>
            </a:avLst>
          </a:prstGeom>
          <a:solidFill>
            <a:srgbClr val="00C0F2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DA0F4D9-3E9F-4674-2CCF-047DEC25BBEE}"/>
              </a:ext>
            </a:extLst>
          </p:cNvPr>
          <p:cNvSpPr txBox="1">
            <a:spLocks/>
          </p:cNvSpPr>
          <p:nvPr/>
        </p:nvSpPr>
        <p:spPr>
          <a:xfrm>
            <a:off x="1087632" y="2832235"/>
            <a:ext cx="2620422" cy="617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>
              <a:defRPr/>
            </a:pPr>
            <a:r>
              <a:rPr lang="ru-RU" sz="1600" kern="0" dirty="0">
                <a:solidFill>
                  <a:schemeClr val="bg1"/>
                </a:solidFill>
                <a:latin typeface="proxima nova semibold" panose="02000506030000020004" pitchFamily="2" charset="0"/>
              </a:rPr>
              <a:t>Федеральный этап</a:t>
            </a:r>
          </a:p>
          <a:p>
            <a:pPr>
              <a:defRPr/>
            </a:pPr>
            <a:r>
              <a:rPr lang="ru-RU" sz="1200" kern="0" dirty="0">
                <a:solidFill>
                  <a:schemeClr val="bg1"/>
                </a:solidFill>
                <a:latin typeface="Proxima Nova Rg" panose="02000506030000020004" pitchFamily="2" charset="0"/>
              </a:rPr>
              <a:t>ФОИВ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596C672-A031-4B34-FB29-4F4C2AD4FDC2}"/>
              </a:ext>
            </a:extLst>
          </p:cNvPr>
          <p:cNvGrpSpPr/>
          <p:nvPr/>
        </p:nvGrpSpPr>
        <p:grpSpPr>
          <a:xfrm>
            <a:off x="3519579" y="2901900"/>
            <a:ext cx="310280" cy="318692"/>
            <a:chOff x="2988600" y="1423708"/>
            <a:chExt cx="306961" cy="315283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7752CD19-3CD5-F3B8-FFAA-D0C455BB0937}"/>
                </a:ext>
              </a:extLst>
            </p:cNvPr>
            <p:cNvSpPr/>
            <p:nvPr/>
          </p:nvSpPr>
          <p:spPr>
            <a:xfrm>
              <a:off x="2988600" y="1423708"/>
              <a:ext cx="306961" cy="30696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>
                <a:solidFill>
                  <a:srgbClr val="FFFFFF"/>
                </a:solidFill>
                <a:latin typeface="proxima nova rg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EA0FB13-E0CE-56AB-F86B-5430F9F65C8A}"/>
                </a:ext>
              </a:extLst>
            </p:cNvPr>
            <p:cNvSpPr txBox="1"/>
            <p:nvPr/>
          </p:nvSpPr>
          <p:spPr>
            <a:xfrm>
              <a:off x="2996284" y="1434506"/>
              <a:ext cx="273085" cy="3044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1400" dirty="0">
                  <a:solidFill>
                    <a:schemeClr val="bg1"/>
                  </a:solidFill>
                  <a:latin typeface="Actay Wide Bd" pitchFamily="2" charset="-52"/>
                </a:rPr>
                <a:t>4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9F0834F-EB64-9BDC-B987-D38EBFB9DA70}"/>
              </a:ext>
            </a:extLst>
          </p:cNvPr>
          <p:cNvSpPr txBox="1"/>
          <p:nvPr/>
        </p:nvSpPr>
        <p:spPr>
          <a:xfrm>
            <a:off x="2705495" y="3448254"/>
            <a:ext cx="12393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proxima nova semibold" panose="02000506030000020004" pitchFamily="2" charset="0"/>
              </a:rPr>
              <a:t> октябрь 2025 г.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0CCE10-120E-5657-F07A-1346C67932E1}"/>
              </a:ext>
            </a:extLst>
          </p:cNvPr>
          <p:cNvSpPr txBox="1"/>
          <p:nvPr/>
        </p:nvSpPr>
        <p:spPr>
          <a:xfrm>
            <a:off x="827732" y="3902271"/>
            <a:ext cx="1740226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hangingPunct="0">
              <a:spcAft>
                <a:spcPts val="400"/>
              </a:spcAft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встречи с руководителями государственных органов власти</a:t>
            </a:r>
          </a:p>
          <a:p>
            <a:pPr marL="171450" indent="-171450" hangingPunct="0">
              <a:spcAft>
                <a:spcPts val="400"/>
              </a:spcAft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конкурс «Лучший стажер»</a:t>
            </a:r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2877066-CF36-E26E-EA8E-51C9317A6417}"/>
              </a:ext>
            </a:extLst>
          </p:cNvPr>
          <p:cNvGrpSpPr/>
          <p:nvPr/>
        </p:nvGrpSpPr>
        <p:grpSpPr>
          <a:xfrm>
            <a:off x="1072440" y="3445185"/>
            <a:ext cx="1894042" cy="329193"/>
            <a:chOff x="58679" y="6419204"/>
            <a:chExt cx="1894042" cy="32919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4874E66-3F46-B7A8-9AC2-54B04EA5AC7F}"/>
                </a:ext>
              </a:extLst>
            </p:cNvPr>
            <p:cNvSpPr txBox="1"/>
            <p:nvPr/>
          </p:nvSpPr>
          <p:spPr>
            <a:xfrm>
              <a:off x="58679" y="6419204"/>
              <a:ext cx="1847447" cy="3291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hangingPunct="0">
                <a:lnSpc>
                  <a:spcPct val="70000"/>
                </a:lnSpc>
                <a:defRPr/>
              </a:pPr>
              <a:r>
                <a:rPr lang="ru-RU" sz="2000" kern="0" dirty="0">
                  <a:solidFill>
                    <a:schemeClr val="bg1"/>
                  </a:solidFill>
                  <a:latin typeface="Proxima Nova semibold" panose="02000506030000020004" pitchFamily="2" charset="0"/>
                  <a:cs typeface="Calibri"/>
                  <a:sym typeface="proxima nova rg"/>
                </a:rPr>
                <a:t>250</a:t>
              </a:r>
              <a:endParaRPr lang="ru-RU" sz="700" kern="0" dirty="0">
                <a:solidFill>
                  <a:schemeClr val="bg1"/>
                </a:solidFill>
                <a:latin typeface="Proxima Nova semibold" panose="02000506030000020004" pitchFamily="2" charset="0"/>
                <a:cs typeface="Calibri"/>
                <a:sym typeface="proxima nova rg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FC8832B-B4A1-BB9A-3F92-7A08599676C4}"/>
                </a:ext>
              </a:extLst>
            </p:cNvPr>
            <p:cNvSpPr txBox="1"/>
            <p:nvPr/>
          </p:nvSpPr>
          <p:spPr>
            <a:xfrm>
              <a:off x="609841" y="6427771"/>
              <a:ext cx="134288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hangingPunct="0">
                <a:defRPr/>
              </a:pPr>
              <a:endParaRPr lang="ru-RU" sz="400" kern="0" dirty="0">
                <a:solidFill>
                  <a:schemeClr val="bg1"/>
                </a:solidFill>
                <a:latin typeface="Proxima Nova Rg" panose="02000506030000020004" pitchFamily="2" charset="0"/>
                <a:cs typeface="Calibri"/>
                <a:sym typeface="proxima nova rg"/>
              </a:endParaRPr>
            </a:p>
            <a:p>
              <a:pPr hangingPunct="0">
                <a:defRPr/>
              </a:pPr>
              <a:r>
                <a:rPr lang="ru-RU" sz="700" kern="0" dirty="0">
                  <a:solidFill>
                    <a:schemeClr val="bg1"/>
                  </a:solidFill>
                  <a:latin typeface="Proxima Nova Rg" panose="02000506030000020004" pitchFamily="2" charset="0"/>
                  <a:cs typeface="Calibri"/>
                  <a:sym typeface="proxima nova rg"/>
                </a:rPr>
                <a:t>СТАЖЕРОВ ФОИВ</a:t>
              </a:r>
              <a:endParaRPr lang="ru-RU" sz="800" kern="0" dirty="0">
                <a:solidFill>
                  <a:schemeClr val="bg1"/>
                </a:solidFill>
                <a:latin typeface="Proxima Nova Rg" panose="02000506030000020004" pitchFamily="2" charset="0"/>
                <a:cs typeface="Calibri"/>
                <a:sym typeface="proxima nova rg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87990D5-5D3A-9E6D-0BC6-F3D8ABB26B09}"/>
              </a:ext>
            </a:extLst>
          </p:cNvPr>
          <p:cNvSpPr txBox="1"/>
          <p:nvPr/>
        </p:nvSpPr>
        <p:spPr>
          <a:xfrm>
            <a:off x="1124320" y="5439437"/>
            <a:ext cx="3373851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hangingPunct="0">
              <a:spcAft>
                <a:spcPts val="200"/>
              </a:spcAft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Разработка индивидуальных планов развития</a:t>
            </a:r>
          </a:p>
          <a:p>
            <a:pPr marL="171450" indent="-171450" hangingPunct="0">
              <a:spcAft>
                <a:spcPts val="200"/>
              </a:spcAft>
              <a:buClr>
                <a:srgbClr val="8963D2"/>
              </a:buClr>
              <a:buFont typeface="Courier New" panose="02070309020205020404" pitchFamily="49" charset="0"/>
              <a:buChar char="o"/>
              <a:defRPr/>
            </a:pPr>
            <a:r>
              <a:rPr lang="ru-RU" sz="900" kern="0" dirty="0">
                <a:latin typeface="Proxima Nova Rg" panose="02000506030000020004" pitchFamily="2" charset="0"/>
                <a:cs typeface="Calibri"/>
                <a:sym typeface="proxima nova rg"/>
              </a:rPr>
              <a:t>Рекомендательные письма в федеральные государственные органы, высшим должностным лицам субъектов РФ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95AFCB4-E3CE-660B-0D09-9461DFC5B3C3}"/>
              </a:ext>
            </a:extLst>
          </p:cNvPr>
          <p:cNvGrpSpPr/>
          <p:nvPr/>
        </p:nvGrpSpPr>
        <p:grpSpPr>
          <a:xfrm>
            <a:off x="4291826" y="5319257"/>
            <a:ext cx="312673" cy="318692"/>
            <a:chOff x="2988600" y="1423708"/>
            <a:chExt cx="309327" cy="315283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CBE1F2EE-E3FE-F0C1-2B03-CDB86238B7EF}"/>
                </a:ext>
              </a:extLst>
            </p:cNvPr>
            <p:cNvSpPr/>
            <p:nvPr/>
          </p:nvSpPr>
          <p:spPr>
            <a:xfrm>
              <a:off x="2988600" y="1423708"/>
              <a:ext cx="306961" cy="306960"/>
            </a:xfrm>
            <a:prstGeom prst="ellipse">
              <a:avLst/>
            </a:prstGeom>
            <a:noFill/>
            <a:ln>
              <a:solidFill>
                <a:srgbClr val="07BF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>
                <a:solidFill>
                  <a:srgbClr val="FFFFFF"/>
                </a:solidFill>
                <a:latin typeface="proxima nova rg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DCF3AB-1EF3-753D-F088-0E1CD51ABA15}"/>
                </a:ext>
              </a:extLst>
            </p:cNvPr>
            <p:cNvSpPr txBox="1"/>
            <p:nvPr/>
          </p:nvSpPr>
          <p:spPr>
            <a:xfrm>
              <a:off x="2994712" y="1434506"/>
              <a:ext cx="303215" cy="304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1400" dirty="0">
                  <a:solidFill>
                    <a:srgbClr val="00C2F4"/>
                  </a:solidFill>
                  <a:latin typeface="Actay Wide Bd" pitchFamily="2" charset="-52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7925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6BDD755-BCB9-E689-30F3-7850669861EB}"/>
              </a:ext>
            </a:extLst>
          </p:cNvPr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506AE1E-0126-C59D-2E75-FDC1E45E3BF7}"/>
              </a:ext>
            </a:extLst>
          </p:cNvPr>
          <p:cNvSpPr/>
          <p:nvPr/>
        </p:nvSpPr>
        <p:spPr>
          <a:xfrm>
            <a:off x="1303673" y="1276266"/>
            <a:ext cx="8425429" cy="8425429"/>
          </a:xfrm>
          <a:prstGeom prst="ellipse">
            <a:avLst/>
          </a:prstGeom>
          <a:gradFill flip="none" rotWithShape="1">
            <a:gsLst>
              <a:gs pos="0">
                <a:srgbClr val="00C0F2">
                  <a:alpha val="59000"/>
                </a:srgbClr>
              </a:gs>
              <a:gs pos="66000">
                <a:schemeClr val="accent2">
                  <a:lumMod val="20000"/>
                  <a:lumOff val="8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proxima nova rg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9496997-BBBD-B97B-0EF8-EF8E00D1E0C8}"/>
              </a:ext>
            </a:extLst>
          </p:cNvPr>
          <p:cNvSpPr/>
          <p:nvPr/>
        </p:nvSpPr>
        <p:spPr>
          <a:xfrm>
            <a:off x="7444612" y="-2015219"/>
            <a:ext cx="8425429" cy="8425429"/>
          </a:xfrm>
          <a:prstGeom prst="ellipse">
            <a:avLst/>
          </a:prstGeom>
          <a:gradFill flip="none" rotWithShape="1">
            <a:gsLst>
              <a:gs pos="0">
                <a:srgbClr val="00C0F2">
                  <a:alpha val="59000"/>
                </a:srgbClr>
              </a:gs>
              <a:gs pos="66000">
                <a:schemeClr val="accent2">
                  <a:lumMod val="20000"/>
                  <a:lumOff val="8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proxima nova rg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593B9DE-64E8-FEC3-545A-F6D9DFB7D66B}"/>
              </a:ext>
            </a:extLst>
          </p:cNvPr>
          <p:cNvSpPr/>
          <p:nvPr/>
        </p:nvSpPr>
        <p:spPr>
          <a:xfrm>
            <a:off x="325176" y="1696720"/>
            <a:ext cx="4384901" cy="4944503"/>
          </a:xfrm>
          <a:prstGeom prst="roundRect">
            <a:avLst>
              <a:gd name="adj" fmla="val 3840"/>
            </a:avLst>
          </a:prstGeom>
          <a:solidFill>
            <a:srgbClr val="896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rg"/>
              <a:ea typeface="+mn-ea"/>
              <a:cs typeface="Calibri"/>
              <a:sym typeface="proxima nova rg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CA101A9-DB15-DC66-06B9-B5B352A62C84}"/>
              </a:ext>
            </a:extLst>
          </p:cNvPr>
          <p:cNvSpPr txBox="1">
            <a:spLocks/>
          </p:cNvSpPr>
          <p:nvPr/>
        </p:nvSpPr>
        <p:spPr>
          <a:xfrm>
            <a:off x="325176" y="359020"/>
            <a:ext cx="11177187" cy="719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dirty="0">
                <a:solidFill>
                  <a:srgbClr val="8963D2"/>
                </a:solidFill>
                <a:latin typeface="+mj-lt"/>
              </a:rPr>
              <a:t>ТРЕБОВАНИЯ </a:t>
            </a:r>
            <a:br>
              <a:rPr lang="ru-RU" sz="2400" dirty="0">
                <a:solidFill>
                  <a:srgbClr val="8963D2"/>
                </a:solidFill>
                <a:latin typeface="+mj-lt"/>
              </a:rPr>
            </a:br>
            <a:r>
              <a:rPr lang="ru-RU" sz="2400" dirty="0">
                <a:solidFill>
                  <a:srgbClr val="8963D2"/>
                </a:solidFill>
                <a:latin typeface="+mj-lt"/>
              </a:rPr>
              <a:t>К ОФОРМЛЕНИЮ РЕЗЮМЕ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2A3C9-5434-CCF9-EEED-F4DA26107428}"/>
              </a:ext>
            </a:extLst>
          </p:cNvPr>
          <p:cNvSpPr txBox="1"/>
          <p:nvPr/>
        </p:nvSpPr>
        <p:spPr>
          <a:xfrm>
            <a:off x="285760" y="1107229"/>
            <a:ext cx="79845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РЕЗЮМЕ ОФОРМЛЯЕТСЯ В СООТВЕТСТВИИ С ШАБЛОНОМ,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РАЗМЕЩЕННОМ ПО ССЫЛКЕ: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disk.yandex.ru/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/e-pai5MWbzQihg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Proxima Nova semibold" panose="02000506030000020004" pitchFamily="2" charset="0"/>
              <a:ea typeface="+mn-ea"/>
              <a:cs typeface="Calibri"/>
              <a:sym typeface="proxima nova rg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C3033F9-7FAA-094B-5666-AA667CB65A8C}"/>
              </a:ext>
            </a:extLst>
          </p:cNvPr>
          <p:cNvSpPr/>
          <p:nvPr/>
        </p:nvSpPr>
        <p:spPr>
          <a:xfrm>
            <a:off x="4979728" y="197437"/>
            <a:ext cx="6926512" cy="6443786"/>
          </a:xfrm>
          <a:prstGeom prst="roundRect">
            <a:avLst>
              <a:gd name="adj" fmla="val 36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"/>
                <a:ea typeface="+mn-ea"/>
                <a:cs typeface="Calibri"/>
                <a:sym typeface="proxima nova rg"/>
              </a:rPr>
              <a:t>~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rg"/>
              <a:ea typeface="+mn-ea"/>
              <a:cs typeface="Calibri"/>
              <a:sym typeface="proxima nova rg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4BCD1D-65AC-AA4F-06D2-04E04CC2A2A2}"/>
              </a:ext>
            </a:extLst>
          </p:cNvPr>
          <p:cNvSpPr txBox="1"/>
          <p:nvPr/>
        </p:nvSpPr>
        <p:spPr>
          <a:xfrm>
            <a:off x="5137803" y="410214"/>
            <a:ext cx="6626472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rgbClr val="8963D2"/>
                </a:solidFill>
                <a:latin typeface="+mj-lt"/>
              </a:rPr>
              <a:t>СТРУКТУРА РЕЗЮМЕ</a:t>
            </a:r>
          </a:p>
          <a:p>
            <a:pPr marL="171450" indent="-171450">
              <a:spcAft>
                <a:spcPts val="600"/>
              </a:spcAft>
              <a:buClr>
                <a:srgbClr val="8963D2"/>
              </a:buClr>
              <a:buFont typeface="Arial" panose="020B0604020202020204" pitchFamily="34" charset="0"/>
              <a:buChar char="•"/>
            </a:pPr>
            <a:r>
              <a:rPr lang="ru-RU" sz="1050" dirty="0"/>
              <a:t>Фамилия, имя, отчество.</a:t>
            </a:r>
          </a:p>
          <a:p>
            <a:pPr marL="171450" indent="-171450">
              <a:spcAft>
                <a:spcPts val="600"/>
              </a:spcAft>
              <a:buClr>
                <a:srgbClr val="8963D2"/>
              </a:buClr>
              <a:buFont typeface="Arial" panose="020B0604020202020204" pitchFamily="34" charset="0"/>
              <a:buChar char="•"/>
            </a:pPr>
            <a:r>
              <a:rPr lang="ru-RU" sz="1050" dirty="0"/>
              <a:t>Личные данные (возраст, дата рождения, регион и город фактического проживания, </a:t>
            </a:r>
            <a:br>
              <a:rPr lang="ru-RU" sz="1050" dirty="0"/>
            </a:br>
            <a:r>
              <a:rPr lang="ru-RU" sz="1050" dirty="0"/>
              <a:t>телефон, электронная почта, ссылки на социальные сети ВКонтакте и Телеграм)</a:t>
            </a:r>
          </a:p>
          <a:p>
            <a:pPr marL="171450" indent="-171450">
              <a:spcAft>
                <a:spcPts val="600"/>
              </a:spcAft>
              <a:buClr>
                <a:srgbClr val="8963D2"/>
              </a:buClr>
              <a:buFont typeface="Arial" panose="020B0604020202020204" pitchFamily="34" charset="0"/>
              <a:buChar char="•"/>
            </a:pPr>
            <a:r>
              <a:rPr lang="ru-RU" sz="1050" dirty="0"/>
              <a:t>Образование. Чем больше прошло времени после окончания обучения, тем меньше </a:t>
            </a:r>
            <a:br>
              <a:rPr lang="ru-RU" sz="1050" dirty="0"/>
            </a:br>
            <a:r>
              <a:rPr lang="ru-RU" sz="1050" dirty="0"/>
              <a:t>места эта часть должна занимать в резюме. Для выпускников </a:t>
            </a:r>
          </a:p>
          <a:p>
            <a:pPr marL="171450" indent="-171450">
              <a:spcAft>
                <a:spcPts val="600"/>
              </a:spcAft>
              <a:buClr>
                <a:srgbClr val="8963D2"/>
              </a:buClr>
              <a:buFont typeface="Arial" panose="020B0604020202020204" pitchFamily="34" charset="0"/>
              <a:buChar char="•"/>
            </a:pPr>
            <a:r>
              <a:rPr lang="ru-RU" sz="1050" dirty="0"/>
              <a:t>и студентов советуем уделить этому разделу большое внимание, т.к. опыт </a:t>
            </a:r>
            <a:br>
              <a:rPr lang="ru-RU" sz="1050" dirty="0"/>
            </a:br>
            <a:r>
              <a:rPr lang="ru-RU" sz="1050" dirty="0"/>
              <a:t>работы, если и есть, то менее значительный</a:t>
            </a:r>
          </a:p>
          <a:p>
            <a:pPr marL="171450" indent="-171450">
              <a:spcAft>
                <a:spcPts val="600"/>
              </a:spcAft>
              <a:buClr>
                <a:srgbClr val="8963D2"/>
              </a:buClr>
              <a:buFont typeface="Arial" panose="020B0604020202020204" pitchFamily="34" charset="0"/>
              <a:buChar char="•"/>
            </a:pPr>
            <a:r>
              <a:rPr lang="ru-RU" sz="1050" dirty="0"/>
              <a:t>Опыт работы. Дается в обратном хронологическом порядке с указанием дат, </a:t>
            </a:r>
            <a:br>
              <a:rPr lang="ru-RU" sz="1050" dirty="0"/>
            </a:br>
            <a:r>
              <a:rPr lang="ru-RU" sz="1050" dirty="0"/>
              <a:t>мест работы, должностей, основных функций и достижений</a:t>
            </a:r>
          </a:p>
          <a:p>
            <a:pPr marL="171450" indent="-171450">
              <a:spcAft>
                <a:spcPts val="600"/>
              </a:spcAft>
              <a:buClr>
                <a:srgbClr val="8963D2"/>
              </a:buClr>
              <a:buFont typeface="Arial" panose="020B0604020202020204" pitchFamily="34" charset="0"/>
              <a:buChar char="•"/>
            </a:pPr>
            <a:r>
              <a:rPr lang="ru-RU" sz="1050" dirty="0"/>
              <a:t>Общественная деятельность. Указываются сведения о волонтерской работе, деятельности </a:t>
            </a:r>
            <a:br>
              <a:rPr lang="ru-RU" sz="1050" dirty="0"/>
            </a:br>
            <a:r>
              <a:rPr lang="ru-RU" sz="1050" dirty="0"/>
              <a:t>в рамках общественных организаций, представительных органов. Желательно указывать функционал в рамках деятельности. Советуем указывать ключевые факты, на которые </a:t>
            </a:r>
            <a:br>
              <a:rPr lang="ru-RU" sz="1050" dirty="0"/>
            </a:br>
            <a:r>
              <a:rPr lang="ru-RU" sz="1050" dirty="0"/>
              <a:t>стоит обратить внимание</a:t>
            </a:r>
          </a:p>
          <a:p>
            <a:pPr marL="171450" indent="-171450">
              <a:spcAft>
                <a:spcPts val="600"/>
              </a:spcAft>
              <a:buClr>
                <a:srgbClr val="8963D2"/>
              </a:buClr>
              <a:buFont typeface="Arial" panose="020B0604020202020204" pitchFamily="34" charset="0"/>
              <a:buChar char="•"/>
            </a:pPr>
            <a:r>
              <a:rPr lang="ru-RU" sz="1050" dirty="0"/>
              <a:t>Дополнительная информация. В этом разделе необходимо перечислить ключевые </a:t>
            </a:r>
            <a:br>
              <a:rPr lang="ru-RU" sz="1050" dirty="0"/>
            </a:br>
            <a:r>
              <a:rPr lang="ru-RU" sz="1050" dirty="0"/>
              <a:t>награды и достижения, а также профессиональные навыки, которые помогут </a:t>
            </a:r>
            <a:br>
              <a:rPr lang="ru-RU" sz="1050" dirty="0"/>
            </a:br>
            <a:r>
              <a:rPr lang="ru-RU" sz="1050" dirty="0"/>
              <a:t>представителям экспертной комиссии и органов власти оценить текущие знания и умения</a:t>
            </a:r>
          </a:p>
          <a:p>
            <a:pPr>
              <a:spcAft>
                <a:spcPts val="600"/>
              </a:spcAft>
            </a:pPr>
            <a:endParaRPr lang="ru-RU" sz="1100" dirty="0">
              <a:solidFill>
                <a:srgbClr val="8963D2"/>
              </a:solidFill>
              <a:latin typeface="+mj-lt"/>
            </a:endParaRPr>
          </a:p>
          <a:p>
            <a:r>
              <a:rPr lang="ru-RU" sz="1200" dirty="0">
                <a:solidFill>
                  <a:srgbClr val="8963D2"/>
                </a:solidFill>
                <a:latin typeface="+mj-lt"/>
              </a:rPr>
              <a:t>ПРИ РАЗМЕЩЕНИИ В РЕЗЮМЕ ФОТОГРАФИИ ПРИДЕРЖИВАЙТЕСЬ </a:t>
            </a:r>
            <a:br>
              <a:rPr lang="ru-RU" sz="1200" dirty="0">
                <a:solidFill>
                  <a:srgbClr val="8963D2"/>
                </a:solidFill>
                <a:latin typeface="+mj-lt"/>
              </a:rPr>
            </a:br>
            <a:r>
              <a:rPr lang="ru-RU" sz="1200" dirty="0">
                <a:solidFill>
                  <a:srgbClr val="8963D2"/>
                </a:solidFill>
                <a:latin typeface="+mj-lt"/>
              </a:rPr>
              <a:t>СЛЕДУЮЩИХ ТРЕБОВАНИЙ: </a:t>
            </a:r>
          </a:p>
          <a:p>
            <a:pPr marL="171450" indent="-171450">
              <a:spcBef>
                <a:spcPts val="600"/>
              </a:spcBef>
              <a:buClr>
                <a:srgbClr val="8963D2"/>
              </a:buClr>
              <a:buFont typeface="Courier New" panose="02070309020205020404" pitchFamily="49" charset="0"/>
              <a:buChar char="o"/>
            </a:pPr>
            <a:r>
              <a:rPr lang="ru-RU" sz="1050" dirty="0"/>
              <a:t>размер фото. Не стоит добавлять фотографию большого размера, </a:t>
            </a:r>
            <a:br>
              <a:rPr lang="ru-RU" sz="1050" dirty="0"/>
            </a:br>
            <a:r>
              <a:rPr lang="ru-RU" sz="1050" dirty="0"/>
              <a:t>достаточно стандартного для документов размера 3×4</a:t>
            </a:r>
          </a:p>
          <a:p>
            <a:pPr marL="171450" indent="-171450">
              <a:spcBef>
                <a:spcPts val="600"/>
              </a:spcBef>
              <a:buClr>
                <a:srgbClr val="8963D2"/>
              </a:buClr>
              <a:buFont typeface="Courier New" panose="02070309020205020404" pitchFamily="49" charset="0"/>
              <a:buChar char="o"/>
            </a:pPr>
            <a:r>
              <a:rPr lang="ru-RU" sz="1050" dirty="0"/>
              <a:t>фото должно быть хорошего качества. Избегайте размытой нечеткой картинки, селфи </a:t>
            </a:r>
            <a:br>
              <a:rPr lang="ru-RU" sz="1050" dirty="0"/>
            </a:br>
            <a:r>
              <a:rPr lang="ru-RU" sz="1050" dirty="0"/>
              <a:t>или фотографии себя в зеркале, скана из паспорта; на изображение размещайте лицо </a:t>
            </a:r>
            <a:br>
              <a:rPr lang="ru-RU" sz="1050" dirty="0"/>
            </a:br>
            <a:r>
              <a:rPr lang="ru-RU" sz="1050" dirty="0"/>
              <a:t>или тело по пояс. Не нужно выбирать фотографии в полный рост</a:t>
            </a:r>
          </a:p>
          <a:p>
            <a:pPr marL="171450" indent="-171450">
              <a:spcBef>
                <a:spcPts val="600"/>
              </a:spcBef>
              <a:buClr>
                <a:srgbClr val="8963D2"/>
              </a:buClr>
              <a:buFont typeface="Courier New" panose="02070309020205020404" pitchFamily="49" charset="0"/>
              <a:buChar char="o"/>
            </a:pPr>
            <a:r>
              <a:rPr lang="ru-RU" sz="1050" dirty="0"/>
              <a:t>выражение лица — доброжелательное, с улыбкой. Анфас, а не профиль или вполоборота</a:t>
            </a:r>
          </a:p>
          <a:p>
            <a:pPr marL="171450" indent="-171450">
              <a:spcBef>
                <a:spcPts val="600"/>
              </a:spcBef>
              <a:buClr>
                <a:srgbClr val="8963D2"/>
              </a:buClr>
              <a:buFont typeface="Courier New" panose="02070309020205020404" pitchFamily="49" charset="0"/>
              <a:buChar char="o"/>
            </a:pPr>
            <a:r>
              <a:rPr lang="ru-RU" sz="1050" dirty="0"/>
              <a:t>фото должно быть без заднего фона</a:t>
            </a:r>
          </a:p>
          <a:p>
            <a:pPr marL="171450" indent="-171450">
              <a:spcBef>
                <a:spcPts val="600"/>
              </a:spcBef>
              <a:buClr>
                <a:srgbClr val="8963D2"/>
              </a:buClr>
              <a:buFont typeface="Courier New" panose="02070309020205020404" pitchFamily="49" charset="0"/>
              <a:buChar char="o"/>
            </a:pPr>
            <a:r>
              <a:rPr lang="ru-RU" sz="1050" dirty="0"/>
              <a:t>деловой стиль. При размере изображения по пояс выбирайте деловой стиль одежды</a:t>
            </a:r>
            <a:br>
              <a:rPr lang="ru-RU" sz="1050" dirty="0"/>
            </a:br>
            <a:r>
              <a:rPr lang="ru-RU" sz="1050" dirty="0"/>
              <a:t>(пиджак, для мужчин — галстук, для женщин — блузка). Недопустимы фото в купальниках, </a:t>
            </a:r>
            <a:br>
              <a:rPr lang="ru-RU" sz="1050" dirty="0"/>
            </a:br>
            <a:r>
              <a:rPr lang="ru-RU" sz="1050" dirty="0"/>
              <a:t>с обнаженными частями тела	</a:t>
            </a:r>
          </a:p>
        </p:txBody>
      </p:sp>
      <p:pic>
        <p:nvPicPr>
          <p:cNvPr id="16" name="Рисунок 15" descr="Рисунок 32">
            <a:extLst>
              <a:ext uri="{FF2B5EF4-FFF2-40B4-BE49-F238E27FC236}">
                <a16:creationId xmlns:a16="http://schemas.microsoft.com/office/drawing/2014/main" id="{A0CA6FB8-7EB7-8913-319B-04EEDBFDFA8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0000" b="3557"/>
          <a:stretch/>
        </p:blipFill>
        <p:spPr>
          <a:xfrm>
            <a:off x="2526929" y="2359494"/>
            <a:ext cx="2179748" cy="4278315"/>
          </a:xfrm>
          <a:prstGeom prst="round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BC567C-74AF-2BBE-BFF6-8F23EA75AAD4}"/>
              </a:ext>
            </a:extLst>
          </p:cNvPr>
          <p:cNvSpPr txBox="1"/>
          <p:nvPr/>
        </p:nvSpPr>
        <p:spPr>
          <a:xfrm>
            <a:off x="507889" y="1870506"/>
            <a:ext cx="3854562" cy="472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ru-RU" sz="1200" dirty="0">
                <a:solidFill>
                  <a:schemeClr val="bg1"/>
                </a:solidFill>
              </a:rPr>
              <a:t>Для изложения опыта работы и сведений 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об образовании используйте обратный хронологический порядок</a:t>
            </a:r>
          </a:p>
          <a:p>
            <a:pPr>
              <a:buClr>
                <a:schemeClr val="bg1"/>
              </a:buClr>
            </a:pPr>
            <a:endParaRPr lang="ru-RU" sz="1200" dirty="0">
              <a:solidFill>
                <a:schemeClr val="bg1"/>
              </a:solidFill>
              <a:latin typeface="+mj-lt"/>
            </a:endParaRPr>
          </a:p>
          <a:p>
            <a:pPr>
              <a:buClr>
                <a:schemeClr val="bg1"/>
              </a:buClr>
            </a:pPr>
            <a:r>
              <a:rPr lang="ru-RU" sz="1200" dirty="0">
                <a:solidFill>
                  <a:schemeClr val="bg1"/>
                </a:solidFill>
                <a:latin typeface="+mj-lt"/>
              </a:rPr>
              <a:t>Стиль резюме должны отличать</a:t>
            </a:r>
          </a:p>
          <a:p>
            <a:pPr marL="171450" indent="-17145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</a:rPr>
              <a:t>Строгость</a:t>
            </a:r>
          </a:p>
          <a:p>
            <a:pPr marL="171450" indent="-17145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</a:rPr>
              <a:t>Краткость</a:t>
            </a:r>
          </a:p>
          <a:p>
            <a:pPr marL="171450" indent="-17145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</a:rPr>
              <a:t>Конкретность</a:t>
            </a:r>
          </a:p>
          <a:p>
            <a:pPr marL="171450" indent="-17145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</a:rPr>
              <a:t>Избирательность 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(не считайте, что чем больше представлено 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разношерстной информации, тем лучше. 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Отбирайте информацию исходя 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из цели профессионального резюме)</a:t>
            </a:r>
          </a:p>
          <a:p>
            <a:pPr marL="171450" indent="-17145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</a:rPr>
              <a:t>Честность (не включайте в резюме ложную информацию, правильно расставляйте акценты)</a:t>
            </a:r>
          </a:p>
          <a:p>
            <a:pPr>
              <a:buClr>
                <a:schemeClr val="bg1"/>
              </a:buClr>
            </a:pPr>
            <a:endParaRPr lang="ru-RU" sz="1200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ru-RU" sz="1200" dirty="0">
                <a:solidFill>
                  <a:schemeClr val="bg1"/>
                </a:solidFill>
                <a:latin typeface="+mj-lt"/>
              </a:rPr>
              <a:t>Текст и внешнее оформление резюме должно </a:t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сделать его прочтение максимально комфортным. </a:t>
            </a:r>
            <a:br>
              <a:rPr lang="ru-RU" sz="1200" dirty="0">
                <a:solidFill>
                  <a:schemeClr val="bg1"/>
                </a:solidFill>
                <a:latin typeface="+mj-lt"/>
              </a:rPr>
            </a:br>
            <a:r>
              <a:rPr lang="ru-RU" sz="1200" dirty="0">
                <a:solidFill>
                  <a:schemeClr val="bg1"/>
                </a:solidFill>
                <a:latin typeface="+mj-lt"/>
              </a:rPr>
              <a:t>Избегайте непонятных сокращений и длинных фраз </a:t>
            </a:r>
          </a:p>
        </p:txBody>
      </p:sp>
    </p:spTree>
    <p:extLst>
      <p:ext uri="{BB962C8B-B14F-4D97-AF65-F5344CB8AC3E}">
        <p14:creationId xmlns:p14="http://schemas.microsoft.com/office/powerpoint/2010/main" val="3563429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34EA3-9F61-052B-48E0-CFF68ABDC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954C9D-67E8-3EE6-85C4-97D857D727E7}"/>
              </a:ext>
            </a:extLst>
          </p:cNvPr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3407931-A5F3-26A9-D1F2-1EB99FC1FC7F}"/>
              </a:ext>
            </a:extLst>
          </p:cNvPr>
          <p:cNvSpPr/>
          <p:nvPr/>
        </p:nvSpPr>
        <p:spPr>
          <a:xfrm>
            <a:off x="2283695" y="-992187"/>
            <a:ext cx="8425429" cy="8425429"/>
          </a:xfrm>
          <a:prstGeom prst="ellipse">
            <a:avLst/>
          </a:prstGeom>
          <a:gradFill flip="none" rotWithShape="1">
            <a:gsLst>
              <a:gs pos="0">
                <a:srgbClr val="00C0F2">
                  <a:alpha val="59000"/>
                </a:srgbClr>
              </a:gs>
              <a:gs pos="66000">
                <a:schemeClr val="accent2">
                  <a:lumMod val="20000"/>
                  <a:lumOff val="8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proxima nova rg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4AAFB9B7-FCAA-A472-5616-981DD2943B26}"/>
              </a:ext>
            </a:extLst>
          </p:cNvPr>
          <p:cNvSpPr/>
          <p:nvPr/>
        </p:nvSpPr>
        <p:spPr>
          <a:xfrm>
            <a:off x="-2150608" y="109291"/>
            <a:ext cx="8425429" cy="8425429"/>
          </a:xfrm>
          <a:prstGeom prst="ellipse">
            <a:avLst/>
          </a:prstGeom>
          <a:gradFill flip="none" rotWithShape="1">
            <a:gsLst>
              <a:gs pos="0">
                <a:srgbClr val="00C0F2">
                  <a:alpha val="59000"/>
                </a:srgbClr>
              </a:gs>
              <a:gs pos="66000">
                <a:schemeClr val="accent2">
                  <a:lumMod val="20000"/>
                  <a:lumOff val="8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proxima nova rg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1EF2B72-0B5D-BFB6-345B-E8D0A9CB2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3024" y="-481513"/>
            <a:ext cx="7668476" cy="7713919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5ECAB1B-B53C-E545-2E52-1221C85EFCBD}"/>
              </a:ext>
            </a:extLst>
          </p:cNvPr>
          <p:cNvSpPr txBox="1">
            <a:spLocks/>
          </p:cNvSpPr>
          <p:nvPr/>
        </p:nvSpPr>
        <p:spPr>
          <a:xfrm>
            <a:off x="1285901" y="375898"/>
            <a:ext cx="9620198" cy="719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181818"/>
                </a:solidFill>
                <a:uFillTx/>
                <a:latin typeface="Proxima Nova Rg"/>
                <a:ea typeface="Proxima Nova Rg"/>
                <a:cs typeface="Proxima Nova Rg"/>
                <a:sym typeface="Proxima Nova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3200" dirty="0">
                <a:solidFill>
                  <a:srgbClr val="8963D2"/>
                </a:solidFill>
                <a:latin typeface="+mj-lt"/>
              </a:rPr>
              <a:t>ТРЕБОВАНИЯ </a:t>
            </a:r>
            <a:r>
              <a:rPr lang="ru-RU" sz="3200" dirty="0">
                <a:solidFill>
                  <a:srgbClr val="00C2F4"/>
                </a:solidFill>
                <a:latin typeface="+mj-lt"/>
              </a:rPr>
              <a:t>К ОФОРМЛЕНИЮ ВИДЕОВИЗИКИ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25AF5F9-B54F-EF71-DA43-4A74E023B2D7}"/>
              </a:ext>
            </a:extLst>
          </p:cNvPr>
          <p:cNvSpPr/>
          <p:nvPr/>
        </p:nvSpPr>
        <p:spPr>
          <a:xfrm>
            <a:off x="1156720" y="1197549"/>
            <a:ext cx="6577274" cy="5241351"/>
          </a:xfrm>
          <a:prstGeom prst="roundRect">
            <a:avLst>
              <a:gd name="adj" fmla="val 57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rg"/>
              <a:ea typeface="+mn-ea"/>
              <a:cs typeface="Calibri"/>
              <a:sym typeface="proxima nova rg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323989-AE50-87B1-E044-D3FFBB6D171E}"/>
              </a:ext>
            </a:extLst>
          </p:cNvPr>
          <p:cNvSpPr txBox="1"/>
          <p:nvPr/>
        </p:nvSpPr>
        <p:spPr>
          <a:xfrm>
            <a:off x="1389644" y="1419808"/>
            <a:ext cx="639456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Рекомендации по записи видео-визитки:</a:t>
            </a:r>
          </a:p>
          <a:p>
            <a:pPr>
              <a:buClr>
                <a:schemeClr val="bg1"/>
              </a:buClr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Съёмка в формате Full HD (1920 х 1080), 25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fps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Рекомендуемый хронометраж ролика – 1–2 минуты</a:t>
            </a:r>
          </a:p>
          <a:p>
            <a:pPr marL="285750" indent="-28575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Композиция кадра: средний план, расположение спикера в левой </a:t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или правой части кадра, взгляд направлен в свободную часть кадра (поверх камеры/прямо перед собой если вы сидите вполоборота)</a:t>
            </a:r>
          </a:p>
          <a:p>
            <a:pPr marL="285750" indent="-28575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Использование выносного микрофона (петлички): </a:t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звук должен быть надлежащего качества</a:t>
            </a:r>
          </a:p>
          <a:p>
            <a:pPr marL="285750" indent="-28575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Использование накамерного света, либо других </a:t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источников дополнительного освещения </a:t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для лица, желательно поставить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контровый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свет</a:t>
            </a:r>
          </a:p>
          <a:p>
            <a:pPr marL="285750" indent="-28575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Съёмка должна вестись на однотонном фоне</a:t>
            </a:r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353F37D-A395-A836-CB1A-AD529027321F}"/>
              </a:ext>
            </a:extLst>
          </p:cNvPr>
          <p:cNvSpPr/>
          <p:nvPr/>
        </p:nvSpPr>
        <p:spPr>
          <a:xfrm>
            <a:off x="6665683" y="3441795"/>
            <a:ext cx="4791102" cy="2319080"/>
          </a:xfrm>
          <a:prstGeom prst="roundRect">
            <a:avLst>
              <a:gd name="adj" fmla="val 9674"/>
            </a:avLst>
          </a:prstGeom>
          <a:solidFill>
            <a:srgbClr val="00C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rg"/>
              <a:ea typeface="+mn-ea"/>
              <a:cs typeface="Calibri"/>
              <a:sym typeface="proxima nova rg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01F4B-3A38-107B-199B-0A779E29F408}"/>
              </a:ext>
            </a:extLst>
          </p:cNvPr>
          <p:cNvSpPr txBox="1"/>
          <p:nvPr/>
        </p:nvSpPr>
        <p:spPr>
          <a:xfrm>
            <a:off x="6848395" y="3615580"/>
            <a:ext cx="6394562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Видео-визитка должна содержать ответы </a:t>
            </a:r>
            <a:br>
              <a:rPr lang="ru-RU" sz="1600" dirty="0">
                <a:solidFill>
                  <a:schemeClr val="bg1"/>
                </a:solidFill>
                <a:latin typeface="+mj-lt"/>
              </a:rPr>
            </a:br>
            <a:r>
              <a:rPr lang="ru-RU" sz="1600" dirty="0">
                <a:solidFill>
                  <a:schemeClr val="bg1"/>
                </a:solidFill>
                <a:latin typeface="+mj-lt"/>
              </a:rPr>
              <a:t>на следующие вопросы:</a:t>
            </a:r>
          </a:p>
          <a:p>
            <a:pPr>
              <a:buClr>
                <a:schemeClr val="bg1"/>
              </a:buClr>
            </a:pPr>
            <a:endParaRPr lang="ru-RU" sz="1400" dirty="0">
              <a:solidFill>
                <a:schemeClr val="bg1"/>
              </a:solidFill>
              <a:latin typeface="+mj-lt"/>
            </a:endParaRPr>
          </a:p>
          <a:p>
            <a:pPr marL="171450" indent="-17145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 « Почему именно я должен / должна 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пройти стажировку по направлению 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«</a:t>
            </a:r>
            <a:r>
              <a:rPr lang="ru-RU" sz="1400" dirty="0" err="1">
                <a:solidFill>
                  <a:schemeClr val="bg1"/>
                </a:solidFill>
              </a:rPr>
              <a:t>ГосСтарт.Стажировки</a:t>
            </a:r>
            <a:r>
              <a:rPr lang="ru-RU" sz="1400" dirty="0">
                <a:solidFill>
                  <a:schemeClr val="bg1"/>
                </a:solidFill>
              </a:rPr>
              <a:t>»? »</a:t>
            </a:r>
          </a:p>
          <a:p>
            <a:pPr marL="171450" indent="-17145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« Что я ожидаю от стажировки? »</a:t>
            </a:r>
          </a:p>
          <a:p>
            <a:pPr marL="171450" indent="-17145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ru-RU" sz="1400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3EB826-F149-F760-98B3-E7D41C635FA5}"/>
              </a:ext>
            </a:extLst>
          </p:cNvPr>
          <p:cNvSpPr txBox="1"/>
          <p:nvPr/>
        </p:nvSpPr>
        <p:spPr>
          <a:xfrm>
            <a:off x="1927328" y="5304013"/>
            <a:ext cx="50754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C2F4"/>
                </a:solidFill>
                <a:latin typeface="+mj-lt"/>
              </a:rPr>
              <a:t>Рекомендуем при ответе на вопросы приводить конкретные примеры для аргументации, а также делиться историями </a:t>
            </a:r>
            <a:br>
              <a:rPr lang="ru-RU" sz="1200" dirty="0">
                <a:solidFill>
                  <a:srgbClr val="00C2F4"/>
                </a:solidFill>
                <a:latin typeface="+mj-lt"/>
              </a:rPr>
            </a:br>
            <a:r>
              <a:rPr lang="ru-RU" sz="1200" dirty="0">
                <a:solidFill>
                  <a:srgbClr val="00C2F4"/>
                </a:solidFill>
                <a:latin typeface="+mj-lt"/>
              </a:rPr>
              <a:t>с опытом в данной сфере, чтобы члены экспертной комиссии могли оценить уровень размышлений и имеющегося опыта.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6A9CF6-D969-066E-29FD-4113FF44BFE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29" y="5473644"/>
            <a:ext cx="455928" cy="45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1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9003E1-E7E9-5179-FA52-1760ABD81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1"/>
            <a:ext cx="7783425" cy="78295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7D6C19-109E-1CB0-4F5F-67D7BE7CCC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1" r="76487" b="-27659"/>
          <a:stretch/>
        </p:blipFill>
        <p:spPr>
          <a:xfrm rot="10800000">
            <a:off x="-368817" y="1479132"/>
            <a:ext cx="1678910" cy="58288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8B10A4-8973-348B-6D58-911FE06FF2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93" y="1196815"/>
            <a:ext cx="5452657" cy="13819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E26157-672C-0A41-7CD6-416767B19BCA}"/>
              </a:ext>
            </a:extLst>
          </p:cNvPr>
          <p:cNvSpPr txBox="1"/>
          <p:nvPr/>
        </p:nvSpPr>
        <p:spPr>
          <a:xfrm>
            <a:off x="1176742" y="3184844"/>
            <a:ext cx="855145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7200" dirty="0">
                <a:solidFill>
                  <a:schemeClr val="bg1"/>
                </a:solidFill>
                <a:latin typeface="Proxima Nova semibold" panose="02000506030000020004" pitchFamily="2" charset="0"/>
                <a:cs typeface="Calibri"/>
                <a:sym typeface="proxima nova rg"/>
              </a:rPr>
              <a:t>ВАШИ РЕШЕНИЯ –  НАШЕ </a:t>
            </a:r>
            <a:r>
              <a:rPr kumimoji="0" lang="ru-RU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  <a:t>БУДУЩЕЕ! </a:t>
            </a:r>
            <a:br>
              <a:rPr kumimoji="0" lang="ru-RU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semibold" panose="02000506030000020004" pitchFamily="2" charset="0"/>
                <a:ea typeface="+mn-ea"/>
                <a:cs typeface="Calibri"/>
                <a:sym typeface="proxima nova rg"/>
              </a:rPr>
            </a:b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oxima Nova semibold" panose="02000506030000020004" pitchFamily="2" charset="0"/>
              <a:ea typeface="+mn-ea"/>
              <a:cs typeface="Calibri"/>
              <a:sym typeface="proxima nova rg"/>
            </a:endParaRPr>
          </a:p>
        </p:txBody>
      </p:sp>
    </p:spTree>
    <p:extLst>
      <p:ext uri="{BB962C8B-B14F-4D97-AF65-F5344CB8AC3E}">
        <p14:creationId xmlns:p14="http://schemas.microsoft.com/office/powerpoint/2010/main" val="12375129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Шаблон презентации КУПНО">
  <a:themeElements>
    <a:clrScheme name="Другая 6">
      <a:dk1>
        <a:srgbClr val="181818"/>
      </a:dk1>
      <a:lt1>
        <a:srgbClr val="FFFFFF"/>
      </a:lt1>
      <a:dk2>
        <a:srgbClr val="001F31"/>
      </a:dk2>
      <a:lt2>
        <a:srgbClr val="F2F2F2"/>
      </a:lt2>
      <a:accent1>
        <a:srgbClr val="FA8E49"/>
      </a:accent1>
      <a:accent2>
        <a:srgbClr val="00C2F4"/>
      </a:accent2>
      <a:accent3>
        <a:srgbClr val="E0EAF7"/>
      </a:accent3>
      <a:accent4>
        <a:srgbClr val="8963D2"/>
      </a:accent4>
      <a:accent5>
        <a:srgbClr val="FA8E49"/>
      </a:accent5>
      <a:accent6>
        <a:srgbClr val="00C2F4"/>
      </a:accent6>
      <a:hlink>
        <a:srgbClr val="6B7C9B"/>
      </a:hlink>
      <a:folHlink>
        <a:srgbClr val="797979"/>
      </a:folHlink>
    </a:clrScheme>
    <a:fontScheme name="Другая 5">
      <a:majorFont>
        <a:latin typeface="proxima nova semibold"/>
        <a:ea typeface=""/>
        <a:cs typeface=""/>
      </a:majorFont>
      <a:minorFont>
        <a:latin typeface="proxima nova rg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1579</Words>
  <Application>Microsoft Office PowerPoint</Application>
  <PresentationFormat>Широкоэкранный</PresentationFormat>
  <Paragraphs>243</Paragraphs>
  <Slides>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22" baseType="lpstr">
      <vt:lpstr>Actay Wide Bd</vt:lpstr>
      <vt:lpstr>Arial</vt:lpstr>
      <vt:lpstr>Calibri</vt:lpstr>
      <vt:lpstr>Calibri Light</vt:lpstr>
      <vt:lpstr>Courier New</vt:lpstr>
      <vt:lpstr>Geologica Light</vt:lpstr>
      <vt:lpstr>Proxima Nova Rg</vt:lpstr>
      <vt:lpstr>Proxima Nova Rg</vt:lpstr>
      <vt:lpstr>Proxima Nova semibold</vt:lpstr>
      <vt:lpstr>Proxima Nova semibold</vt:lpstr>
      <vt:lpstr>Wingdings</vt:lpstr>
      <vt:lpstr>YS Text</vt:lpstr>
      <vt:lpstr>Тема Office</vt:lpstr>
      <vt:lpstr>1_Шаблон презентации КУПНО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Александр Мещанинов</cp:lastModifiedBy>
  <cp:revision>47</cp:revision>
  <dcterms:created xsi:type="dcterms:W3CDTF">2024-09-19T15:16:52Z</dcterms:created>
  <dcterms:modified xsi:type="dcterms:W3CDTF">2025-04-08T09:56:29Z</dcterms:modified>
</cp:coreProperties>
</file>